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</p:sldMasterIdLst>
  <p:notesMasterIdLst>
    <p:notesMasterId r:id="rId16"/>
  </p:notesMasterIdLst>
  <p:sldIdLst>
    <p:sldId id="256" r:id="rId2"/>
    <p:sldId id="264" r:id="rId3"/>
    <p:sldId id="294" r:id="rId4"/>
    <p:sldId id="268" r:id="rId5"/>
    <p:sldId id="257" r:id="rId6"/>
    <p:sldId id="296" r:id="rId7"/>
    <p:sldId id="258" r:id="rId8"/>
    <p:sldId id="293" r:id="rId9"/>
    <p:sldId id="292" r:id="rId10"/>
    <p:sldId id="263" r:id="rId11"/>
    <p:sldId id="259" r:id="rId12"/>
    <p:sldId id="260" r:id="rId13"/>
    <p:sldId id="261" r:id="rId14"/>
    <p:sldId id="295" r:id="rId15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10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84D8F1-5100-4D7A-AD87-BC8FF895BA56}" type="datetimeFigureOut">
              <a:rPr lang="it-IT" smtClean="0"/>
              <a:t>17/10/2017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E49935-E651-4B9E-9358-AEEBA7E02AE5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005184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olo 7"/>
          <p:cNvSpPr>
            <a:spLocks noGrp="1"/>
          </p:cNvSpPr>
          <p:nvPr>
            <p:ph type="ctrTitle"/>
          </p:nvPr>
        </p:nvSpPr>
        <p:spPr>
          <a:xfrm>
            <a:off x="3048000" y="3124200"/>
            <a:ext cx="82296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9" name="Sottotitolo 8"/>
          <p:cNvSpPr>
            <a:spLocks noGrp="1"/>
          </p:cNvSpPr>
          <p:nvPr>
            <p:ph type="subTitle" idx="1"/>
          </p:nvPr>
        </p:nvSpPr>
        <p:spPr>
          <a:xfrm>
            <a:off x="3048000" y="5003322"/>
            <a:ext cx="82296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it-IT" smtClean="0"/>
              <a:t>Fare clic per modificare lo stile del sottotitolo dello schema</a:t>
            </a:r>
            <a:endParaRPr kumimoji="0" lang="en-US"/>
          </a:p>
        </p:txBody>
      </p:sp>
      <p:sp>
        <p:nvSpPr>
          <p:cNvPr id="28" name="Segnaposto data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10733828" y="1110597"/>
            <a:ext cx="2286000" cy="508000"/>
          </a:xfrm>
        </p:spPr>
        <p:txBody>
          <a:bodyPr/>
          <a:lstStyle/>
          <a:p>
            <a:r>
              <a:rPr lang="it-IT" smtClean="0"/>
              <a:t>Prof.ssa Marina Fuschi </a:t>
            </a:r>
            <a:endParaRPr lang="it-IT"/>
          </a:p>
        </p:txBody>
      </p:sp>
      <p:sp>
        <p:nvSpPr>
          <p:cNvPr id="17" name="Segnaposto piè di pagina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10045959" y="4117661"/>
            <a:ext cx="3657600" cy="512064"/>
          </a:xfrm>
        </p:spPr>
        <p:txBody>
          <a:bodyPr/>
          <a:lstStyle/>
          <a:p>
            <a:endParaRPr lang="it-IT"/>
          </a:p>
        </p:txBody>
      </p:sp>
      <p:sp>
        <p:nvSpPr>
          <p:cNvPr id="10" name="Rettangolo 9"/>
          <p:cNvSpPr/>
          <p:nvPr/>
        </p:nvSpPr>
        <p:spPr bwMode="auto">
          <a:xfrm>
            <a:off x="508000" y="0"/>
            <a:ext cx="8128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ttangolo 11"/>
          <p:cNvSpPr/>
          <p:nvPr/>
        </p:nvSpPr>
        <p:spPr bwMode="auto">
          <a:xfrm>
            <a:off x="368448" y="0"/>
            <a:ext cx="139552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ttangolo 13"/>
          <p:cNvSpPr/>
          <p:nvPr/>
        </p:nvSpPr>
        <p:spPr bwMode="auto">
          <a:xfrm>
            <a:off x="1320800" y="0"/>
            <a:ext cx="242496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ttangolo 18"/>
          <p:cNvSpPr/>
          <p:nvPr/>
        </p:nvSpPr>
        <p:spPr bwMode="auto">
          <a:xfrm>
            <a:off x="1521760" y="0"/>
            <a:ext cx="30704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Connettore 1 10"/>
          <p:cNvSpPr>
            <a:spLocks noChangeShapeType="1"/>
          </p:cNvSpPr>
          <p:nvPr/>
        </p:nvSpPr>
        <p:spPr bwMode="auto">
          <a:xfrm>
            <a:off x="14179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Connettore 1 17"/>
          <p:cNvSpPr>
            <a:spLocks noChangeShapeType="1"/>
          </p:cNvSpPr>
          <p:nvPr/>
        </p:nvSpPr>
        <p:spPr bwMode="auto">
          <a:xfrm>
            <a:off x="12192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Connettore 1 19"/>
          <p:cNvSpPr>
            <a:spLocks noChangeShapeType="1"/>
          </p:cNvSpPr>
          <p:nvPr/>
        </p:nvSpPr>
        <p:spPr bwMode="auto">
          <a:xfrm>
            <a:off x="1138816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Connettore 1 15"/>
          <p:cNvSpPr>
            <a:spLocks noChangeShapeType="1"/>
          </p:cNvSpPr>
          <p:nvPr/>
        </p:nvSpPr>
        <p:spPr bwMode="auto">
          <a:xfrm>
            <a:off x="2302187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Connettore 1 14"/>
          <p:cNvSpPr>
            <a:spLocks noChangeShapeType="1"/>
          </p:cNvSpPr>
          <p:nvPr/>
        </p:nvSpPr>
        <p:spPr bwMode="auto">
          <a:xfrm>
            <a:off x="1422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Connettore 1 21"/>
          <p:cNvSpPr>
            <a:spLocks noChangeShapeType="1"/>
          </p:cNvSpPr>
          <p:nvPr/>
        </p:nvSpPr>
        <p:spPr bwMode="auto">
          <a:xfrm>
            <a:off x="12151808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ttangolo 26"/>
          <p:cNvSpPr/>
          <p:nvPr/>
        </p:nvSpPr>
        <p:spPr bwMode="auto">
          <a:xfrm>
            <a:off x="1625600" y="0"/>
            <a:ext cx="1016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e 20"/>
          <p:cNvSpPr/>
          <p:nvPr/>
        </p:nvSpPr>
        <p:spPr bwMode="auto">
          <a:xfrm>
            <a:off x="812800" y="3429000"/>
            <a:ext cx="17272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e 22"/>
          <p:cNvSpPr/>
          <p:nvPr/>
        </p:nvSpPr>
        <p:spPr bwMode="auto">
          <a:xfrm>
            <a:off x="1746176" y="4866752"/>
            <a:ext cx="855232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e 23"/>
          <p:cNvSpPr/>
          <p:nvPr/>
        </p:nvSpPr>
        <p:spPr bwMode="auto">
          <a:xfrm>
            <a:off x="1454773" y="5500632"/>
            <a:ext cx="18288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e 25"/>
          <p:cNvSpPr/>
          <p:nvPr/>
        </p:nvSpPr>
        <p:spPr bwMode="auto">
          <a:xfrm>
            <a:off x="2218944" y="5788152"/>
            <a:ext cx="36576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e 24"/>
          <p:cNvSpPr/>
          <p:nvPr/>
        </p:nvSpPr>
        <p:spPr>
          <a:xfrm>
            <a:off x="2540000" y="4495800"/>
            <a:ext cx="48768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egnaposto numero diapositiva 28"/>
          <p:cNvSpPr>
            <a:spLocks noGrp="1"/>
          </p:cNvSpPr>
          <p:nvPr>
            <p:ph type="sldNum" sz="quarter" idx="12"/>
          </p:nvPr>
        </p:nvSpPr>
        <p:spPr bwMode="auto">
          <a:xfrm>
            <a:off x="1767392" y="4928702"/>
            <a:ext cx="812800" cy="517524"/>
          </a:xfrm>
        </p:spPr>
        <p:txBody>
          <a:bodyPr/>
          <a:lstStyle/>
          <a:p>
            <a:fld id="{34260555-8FD9-4745-84AB-053613283E46}" type="slidenum">
              <a:rPr lang="it-IT" smtClean="0"/>
              <a:t>‹N›</a:t>
            </a:fld>
            <a:endParaRPr lang="it-IT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8" name="Segnaposto contenuto 7"/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9956800" cy="4873752"/>
          </a:xfrm>
        </p:spPr>
        <p:txBody>
          <a:bodyPr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r>
              <a:rPr lang="it-IT" smtClean="0"/>
              <a:t>Prof.ssa Marina Fuschi </a:t>
            </a:r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34260555-8FD9-4745-84AB-053613283E46}" type="slidenum">
              <a:rPr lang="it-IT" smtClean="0"/>
              <a:t>‹N›</a:t>
            </a:fld>
            <a:endParaRPr lang="it-IT"/>
          </a:p>
        </p:txBody>
      </p:sp>
      <p:sp>
        <p:nvSpPr>
          <p:cNvPr id="10" name="Segnaposto piè di pagina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Intestazione sezion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048000" y="2895600"/>
            <a:ext cx="82296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3048000" y="5010150"/>
            <a:ext cx="82296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10732008" y="1106932"/>
            <a:ext cx="2286000" cy="508000"/>
          </a:xfrm>
        </p:spPr>
        <p:txBody>
          <a:bodyPr/>
          <a:lstStyle/>
          <a:p>
            <a:r>
              <a:rPr lang="it-IT" smtClean="0"/>
              <a:t>Prof.ssa Marina Fuschi </a:t>
            </a:r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10046208" y="4114800"/>
            <a:ext cx="3657600" cy="512064"/>
          </a:xfrm>
        </p:spPr>
        <p:txBody>
          <a:bodyPr/>
          <a:lstStyle/>
          <a:p>
            <a:endParaRPr lang="it-IT"/>
          </a:p>
        </p:txBody>
      </p:sp>
      <p:sp>
        <p:nvSpPr>
          <p:cNvPr id="9" name="Rettangolo 8"/>
          <p:cNvSpPr/>
          <p:nvPr/>
        </p:nvSpPr>
        <p:spPr bwMode="auto">
          <a:xfrm>
            <a:off x="508000" y="0"/>
            <a:ext cx="8128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ttangolo 9"/>
          <p:cNvSpPr/>
          <p:nvPr/>
        </p:nvSpPr>
        <p:spPr bwMode="auto">
          <a:xfrm>
            <a:off x="368448" y="0"/>
            <a:ext cx="139552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ttangolo 10"/>
          <p:cNvSpPr/>
          <p:nvPr/>
        </p:nvSpPr>
        <p:spPr bwMode="auto">
          <a:xfrm>
            <a:off x="1320800" y="0"/>
            <a:ext cx="242496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ttangolo 11"/>
          <p:cNvSpPr/>
          <p:nvPr/>
        </p:nvSpPr>
        <p:spPr bwMode="auto">
          <a:xfrm>
            <a:off x="1521760" y="0"/>
            <a:ext cx="30704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Connettore 1 12"/>
          <p:cNvSpPr>
            <a:spLocks noChangeShapeType="1"/>
          </p:cNvSpPr>
          <p:nvPr/>
        </p:nvSpPr>
        <p:spPr bwMode="auto">
          <a:xfrm>
            <a:off x="14179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Connettore 1 13"/>
          <p:cNvSpPr>
            <a:spLocks noChangeShapeType="1"/>
          </p:cNvSpPr>
          <p:nvPr/>
        </p:nvSpPr>
        <p:spPr bwMode="auto">
          <a:xfrm>
            <a:off x="12192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Connettore 1 14"/>
          <p:cNvSpPr>
            <a:spLocks noChangeShapeType="1"/>
          </p:cNvSpPr>
          <p:nvPr/>
        </p:nvSpPr>
        <p:spPr bwMode="auto">
          <a:xfrm>
            <a:off x="1138816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Connettore 1 15"/>
          <p:cNvSpPr>
            <a:spLocks noChangeShapeType="1"/>
          </p:cNvSpPr>
          <p:nvPr/>
        </p:nvSpPr>
        <p:spPr bwMode="auto">
          <a:xfrm>
            <a:off x="2302187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Connettore 1 16"/>
          <p:cNvSpPr>
            <a:spLocks noChangeShapeType="1"/>
          </p:cNvSpPr>
          <p:nvPr/>
        </p:nvSpPr>
        <p:spPr bwMode="auto">
          <a:xfrm>
            <a:off x="1422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ttangolo 17"/>
          <p:cNvSpPr/>
          <p:nvPr/>
        </p:nvSpPr>
        <p:spPr bwMode="auto">
          <a:xfrm>
            <a:off x="1625600" y="0"/>
            <a:ext cx="1016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e 18"/>
          <p:cNvSpPr/>
          <p:nvPr/>
        </p:nvSpPr>
        <p:spPr bwMode="auto">
          <a:xfrm>
            <a:off x="812800" y="3429000"/>
            <a:ext cx="17272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e 19"/>
          <p:cNvSpPr/>
          <p:nvPr/>
        </p:nvSpPr>
        <p:spPr bwMode="auto">
          <a:xfrm>
            <a:off x="1766272" y="4866752"/>
            <a:ext cx="855232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e 20"/>
          <p:cNvSpPr/>
          <p:nvPr/>
        </p:nvSpPr>
        <p:spPr bwMode="auto">
          <a:xfrm>
            <a:off x="1454773" y="5500632"/>
            <a:ext cx="18288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e 21"/>
          <p:cNvSpPr/>
          <p:nvPr/>
        </p:nvSpPr>
        <p:spPr bwMode="auto">
          <a:xfrm>
            <a:off x="2218944" y="5791200"/>
            <a:ext cx="36576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e 22"/>
          <p:cNvSpPr/>
          <p:nvPr/>
        </p:nvSpPr>
        <p:spPr bwMode="auto">
          <a:xfrm>
            <a:off x="2505387" y="4479888"/>
            <a:ext cx="48768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Connettore 1 25"/>
          <p:cNvSpPr>
            <a:spLocks noChangeShapeType="1"/>
          </p:cNvSpPr>
          <p:nvPr/>
        </p:nvSpPr>
        <p:spPr bwMode="auto">
          <a:xfrm>
            <a:off x="12130592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 bwMode="auto">
          <a:xfrm>
            <a:off x="1787488" y="4928702"/>
            <a:ext cx="812800" cy="517524"/>
          </a:xfrm>
        </p:spPr>
        <p:txBody>
          <a:bodyPr/>
          <a:lstStyle/>
          <a:p>
            <a:fld id="{34260555-8FD9-4745-84AB-053613283E46}" type="slidenum">
              <a:rPr lang="it-IT" smtClean="0"/>
              <a:t>‹N›</a:t>
            </a:fld>
            <a:endParaRPr lang="it-IT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smtClean="0"/>
              <a:t>Prof.ssa Marina Fuschi 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60555-8FD9-4745-84AB-053613283E46}" type="slidenum">
              <a:rPr lang="it-IT" smtClean="0"/>
              <a:t>‹N›</a:t>
            </a:fld>
            <a:endParaRPr lang="it-IT"/>
          </a:p>
        </p:txBody>
      </p:sp>
      <p:sp>
        <p:nvSpPr>
          <p:cNvPr id="9" name="Segnaposto contenuto 8"/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4876800" cy="4572000"/>
          </a:xfrm>
        </p:spPr>
        <p:txBody>
          <a:bodyPr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11" name="Segnaposto contenuto 10"/>
          <p:cNvSpPr>
            <a:spLocks noGrp="1"/>
          </p:cNvSpPr>
          <p:nvPr>
            <p:ph sz="quarter" idx="2"/>
          </p:nvPr>
        </p:nvSpPr>
        <p:spPr>
          <a:xfrm>
            <a:off x="5693664" y="1600200"/>
            <a:ext cx="4876800" cy="4572000"/>
          </a:xfrm>
        </p:spPr>
        <p:txBody>
          <a:bodyPr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100584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smtClean="0"/>
              <a:t>Prof.ssa Marina Fuschi </a:t>
            </a:r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60555-8FD9-4745-84AB-053613283E46}" type="slidenum">
              <a:rPr lang="it-IT" smtClean="0"/>
              <a:t>‹N›</a:t>
            </a:fld>
            <a:endParaRPr lang="it-IT"/>
          </a:p>
        </p:txBody>
      </p:sp>
      <p:sp>
        <p:nvSpPr>
          <p:cNvPr id="11" name="Segnaposto contenuto 10"/>
          <p:cNvSpPr>
            <a:spLocks noGrp="1"/>
          </p:cNvSpPr>
          <p:nvPr>
            <p:ph sz="quarter" idx="2"/>
          </p:nvPr>
        </p:nvSpPr>
        <p:spPr>
          <a:xfrm>
            <a:off x="609600" y="2362200"/>
            <a:ext cx="4876800" cy="3886200"/>
          </a:xfrm>
        </p:spPr>
        <p:txBody>
          <a:bodyPr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13" name="Segnaposto contenuto 12"/>
          <p:cNvSpPr>
            <a:spLocks noGrp="1"/>
          </p:cNvSpPr>
          <p:nvPr>
            <p:ph sz="quarter" idx="4"/>
          </p:nvPr>
        </p:nvSpPr>
        <p:spPr>
          <a:xfrm>
            <a:off x="5829300" y="2362200"/>
            <a:ext cx="4876800" cy="3886200"/>
          </a:xfrm>
        </p:spPr>
        <p:txBody>
          <a:bodyPr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12" name="Segnaposto testo 11"/>
          <p:cNvSpPr>
            <a:spLocks noGrp="1"/>
          </p:cNvSpPr>
          <p:nvPr>
            <p:ph type="body" sz="quarter" idx="1"/>
          </p:nvPr>
        </p:nvSpPr>
        <p:spPr>
          <a:xfrm>
            <a:off x="609600" y="1569720"/>
            <a:ext cx="48768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14" name="Segnaposto testo 13"/>
          <p:cNvSpPr>
            <a:spLocks noGrp="1"/>
          </p:cNvSpPr>
          <p:nvPr>
            <p:ph type="body" sz="quarter" idx="3"/>
          </p:nvPr>
        </p:nvSpPr>
        <p:spPr>
          <a:xfrm>
            <a:off x="5791200" y="1569720"/>
            <a:ext cx="48768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6" name="Segnaposto data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r>
              <a:rPr lang="it-IT" smtClean="0"/>
              <a:t>Prof.ssa Marina Fuschi </a:t>
            </a:r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34260555-8FD9-4745-84AB-053613283E46}" type="slidenum">
              <a:rPr lang="it-IT" smtClean="0"/>
              <a:t>‹N›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smtClean="0"/>
              <a:t>Prof.ssa Marina Fuschi </a:t>
            </a:r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60555-8FD9-4745-84AB-053613283E46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to con didascalia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nettore 1 9"/>
          <p:cNvSpPr>
            <a:spLocks noChangeShapeType="1"/>
          </p:cNvSpPr>
          <p:nvPr/>
        </p:nvSpPr>
        <p:spPr bwMode="auto">
          <a:xfrm>
            <a:off x="11684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 rot="5400000">
            <a:off x="5547360" y="3124200"/>
            <a:ext cx="6309360" cy="6096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2"/>
          </p:nvPr>
        </p:nvSpPr>
        <p:spPr>
          <a:xfrm>
            <a:off x="9083040" y="274320"/>
            <a:ext cx="2036064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8" name="Connettore 1 7"/>
          <p:cNvSpPr>
            <a:spLocks noChangeShapeType="1"/>
          </p:cNvSpPr>
          <p:nvPr/>
        </p:nvSpPr>
        <p:spPr bwMode="auto">
          <a:xfrm>
            <a:off x="83312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Connettore 1 8"/>
          <p:cNvSpPr>
            <a:spLocks noChangeShapeType="1"/>
          </p:cNvSpPr>
          <p:nvPr/>
        </p:nvSpPr>
        <p:spPr bwMode="auto">
          <a:xfrm>
            <a:off x="8256395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Connettore 1 10"/>
          <p:cNvSpPr>
            <a:spLocks noChangeShapeType="1"/>
          </p:cNvSpPr>
          <p:nvPr/>
        </p:nvSpPr>
        <p:spPr bwMode="auto">
          <a:xfrm>
            <a:off x="119888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ttangolo 11"/>
          <p:cNvSpPr/>
          <p:nvPr/>
        </p:nvSpPr>
        <p:spPr bwMode="auto">
          <a:xfrm>
            <a:off x="11785600" y="0"/>
            <a:ext cx="4064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Connettore 1 12"/>
          <p:cNvSpPr>
            <a:spLocks noChangeShapeType="1"/>
          </p:cNvSpPr>
          <p:nvPr/>
        </p:nvSpPr>
        <p:spPr bwMode="auto">
          <a:xfrm>
            <a:off x="118872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e 13"/>
          <p:cNvSpPr/>
          <p:nvPr/>
        </p:nvSpPr>
        <p:spPr>
          <a:xfrm>
            <a:off x="10875264" y="5715000"/>
            <a:ext cx="73152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Segnaposto contenuto 17"/>
          <p:cNvSpPr>
            <a:spLocks noGrp="1"/>
          </p:cNvSpPr>
          <p:nvPr>
            <p:ph sz="quarter" idx="1"/>
          </p:nvPr>
        </p:nvSpPr>
        <p:spPr>
          <a:xfrm>
            <a:off x="406400" y="274320"/>
            <a:ext cx="7518400" cy="6327648"/>
          </a:xfrm>
        </p:spPr>
        <p:txBody>
          <a:bodyPr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21" name="Segnaposto data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r>
              <a:rPr lang="it-IT" smtClean="0"/>
              <a:t>Prof.ssa Marina Fuschi </a:t>
            </a:r>
            <a:endParaRPr lang="it-IT"/>
          </a:p>
        </p:txBody>
      </p:sp>
      <p:sp>
        <p:nvSpPr>
          <p:cNvPr id="22" name="Segnaposto numero diapositiva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34260555-8FD9-4745-84AB-053613283E46}" type="slidenum">
              <a:rPr lang="it-IT" smtClean="0"/>
              <a:t>‹N›</a:t>
            </a:fld>
            <a:endParaRPr lang="it-IT"/>
          </a:p>
        </p:txBody>
      </p:sp>
      <p:sp>
        <p:nvSpPr>
          <p:cNvPr id="23" name="Segnaposto piè di pagina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it-IT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nettore 1 8"/>
          <p:cNvSpPr>
            <a:spLocks noChangeShapeType="1"/>
          </p:cNvSpPr>
          <p:nvPr/>
        </p:nvSpPr>
        <p:spPr bwMode="auto">
          <a:xfrm>
            <a:off x="11684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e 12"/>
          <p:cNvSpPr/>
          <p:nvPr/>
        </p:nvSpPr>
        <p:spPr>
          <a:xfrm>
            <a:off x="10875264" y="5715000"/>
            <a:ext cx="73152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 rot="5400000">
            <a:off x="5518404" y="3124200"/>
            <a:ext cx="6309360" cy="6096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0" y="0"/>
            <a:ext cx="82296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it-IT" smtClean="0"/>
              <a:t>Fare clic sull'icona per inserire un'immagine</a:t>
            </a:r>
            <a:endParaRPr kumimoji="0" lang="en-US" dirty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9021064" y="264795"/>
            <a:ext cx="2032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10" name="Connettore 1 9"/>
          <p:cNvSpPr>
            <a:spLocks noChangeShapeType="1"/>
          </p:cNvSpPr>
          <p:nvPr/>
        </p:nvSpPr>
        <p:spPr bwMode="auto">
          <a:xfrm>
            <a:off x="11988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ttangolo 10"/>
          <p:cNvSpPr/>
          <p:nvPr/>
        </p:nvSpPr>
        <p:spPr bwMode="auto">
          <a:xfrm>
            <a:off x="11785600" y="0"/>
            <a:ext cx="4064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Connettore 1 11"/>
          <p:cNvSpPr>
            <a:spLocks noChangeShapeType="1"/>
          </p:cNvSpPr>
          <p:nvPr/>
        </p:nvSpPr>
        <p:spPr bwMode="auto">
          <a:xfrm>
            <a:off x="118872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Connettore 1 18"/>
          <p:cNvSpPr>
            <a:spLocks noChangeShapeType="1"/>
          </p:cNvSpPr>
          <p:nvPr/>
        </p:nvSpPr>
        <p:spPr bwMode="auto">
          <a:xfrm>
            <a:off x="83312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Connettore 1 19"/>
          <p:cNvSpPr>
            <a:spLocks noChangeShapeType="1"/>
          </p:cNvSpPr>
          <p:nvPr/>
        </p:nvSpPr>
        <p:spPr bwMode="auto">
          <a:xfrm>
            <a:off x="8256395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Segnaposto data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r>
              <a:rPr lang="it-IT" smtClean="0"/>
              <a:t>Prof.ssa Marina Fuschi </a:t>
            </a:r>
            <a:endParaRPr lang="it-IT"/>
          </a:p>
        </p:txBody>
      </p:sp>
      <p:sp>
        <p:nvSpPr>
          <p:cNvPr id="18" name="Segnaposto numero diapositiva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34260555-8FD9-4745-84AB-053613283E46}" type="slidenum">
              <a:rPr lang="it-IT" smtClean="0"/>
              <a:t>‹N›</a:t>
            </a:fld>
            <a:endParaRPr lang="it-IT"/>
          </a:p>
        </p:txBody>
      </p:sp>
      <p:sp>
        <p:nvSpPr>
          <p:cNvPr id="21" name="Segnaposto piè di pagina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smtClean="0"/>
              <a:t>Prof.ssa Marina Fuschi </a:t>
            </a:r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60555-8FD9-4745-84AB-053613283E46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235200" cy="5851525"/>
          </a:xfrm>
        </p:spPr>
        <p:txBody>
          <a:bodyPr vert="eaVert"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it-IT" smtClean="0"/>
              <a:t>Prof.ssa Marina Fuschi </a:t>
            </a:r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60555-8FD9-4745-84AB-053613283E46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onnettore 1 15"/>
          <p:cNvSpPr>
            <a:spLocks noChangeShapeType="1"/>
          </p:cNvSpPr>
          <p:nvPr/>
        </p:nvSpPr>
        <p:spPr bwMode="auto">
          <a:xfrm>
            <a:off x="11684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Segnaposto titolo 21"/>
          <p:cNvSpPr>
            <a:spLocks noGrp="1"/>
          </p:cNvSpPr>
          <p:nvPr>
            <p:ph type="title"/>
          </p:nvPr>
        </p:nvSpPr>
        <p:spPr>
          <a:xfrm>
            <a:off x="609600" y="274638"/>
            <a:ext cx="99568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13" name="Segnaposto testo 1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99568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  <a:p>
            <a:pPr lvl="1" eaLnBrk="1" latinLnBrk="0" hangingPunct="1"/>
            <a:r>
              <a:rPr kumimoji="0" lang="it-IT" smtClean="0"/>
              <a:t>Secondo livello</a:t>
            </a:r>
          </a:p>
          <a:p>
            <a:pPr lvl="2" eaLnBrk="1" latinLnBrk="0" hangingPunct="1"/>
            <a:r>
              <a:rPr kumimoji="0" lang="it-IT" smtClean="0"/>
              <a:t>Terzo livello</a:t>
            </a:r>
          </a:p>
          <a:p>
            <a:pPr lvl="3" eaLnBrk="1" latinLnBrk="0" hangingPunct="1"/>
            <a:r>
              <a:rPr kumimoji="0" lang="it-IT" smtClean="0"/>
              <a:t>Quarto livello</a:t>
            </a:r>
          </a:p>
          <a:p>
            <a:pPr lvl="4" eaLnBrk="1" latinLnBrk="0" hangingPunct="1"/>
            <a:r>
              <a:rPr kumimoji="0" lang="it-IT" smtClean="0"/>
              <a:t>Quinto livello</a:t>
            </a:r>
            <a:endParaRPr kumimoji="0" lang="en-US"/>
          </a:p>
        </p:txBody>
      </p:sp>
      <p:sp>
        <p:nvSpPr>
          <p:cNvPr id="14" name="Segnaposto data 13"/>
          <p:cNvSpPr>
            <a:spLocks noGrp="1"/>
          </p:cNvSpPr>
          <p:nvPr>
            <p:ph type="dt" sz="half" idx="2"/>
          </p:nvPr>
        </p:nvSpPr>
        <p:spPr>
          <a:xfrm rot="5400000">
            <a:off x="10454640" y="1017843"/>
            <a:ext cx="2011680" cy="512064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r>
              <a:rPr lang="it-IT" smtClean="0"/>
              <a:t>Prof.ssa Marina Fuschi </a:t>
            </a:r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3"/>
          </p:nvPr>
        </p:nvSpPr>
        <p:spPr>
          <a:xfrm rot="5400000">
            <a:off x="9853648" y="3676280"/>
            <a:ext cx="3200400" cy="48768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it-IT"/>
          </a:p>
        </p:txBody>
      </p:sp>
      <p:sp>
        <p:nvSpPr>
          <p:cNvPr id="7" name="Connettore 1 6"/>
          <p:cNvSpPr>
            <a:spLocks noChangeShapeType="1"/>
          </p:cNvSpPr>
          <p:nvPr/>
        </p:nvSpPr>
        <p:spPr bwMode="auto">
          <a:xfrm>
            <a:off x="1016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Connettore 1 8"/>
          <p:cNvSpPr>
            <a:spLocks noChangeShapeType="1"/>
          </p:cNvSpPr>
          <p:nvPr/>
        </p:nvSpPr>
        <p:spPr bwMode="auto">
          <a:xfrm>
            <a:off x="119888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ttangolo 9"/>
          <p:cNvSpPr/>
          <p:nvPr/>
        </p:nvSpPr>
        <p:spPr bwMode="auto">
          <a:xfrm>
            <a:off x="11785600" y="0"/>
            <a:ext cx="4064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Connettore 1 10"/>
          <p:cNvSpPr>
            <a:spLocks noChangeShapeType="1"/>
          </p:cNvSpPr>
          <p:nvPr/>
        </p:nvSpPr>
        <p:spPr bwMode="auto">
          <a:xfrm>
            <a:off x="118872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e 11"/>
          <p:cNvSpPr/>
          <p:nvPr/>
        </p:nvSpPr>
        <p:spPr>
          <a:xfrm>
            <a:off x="10875264" y="5715000"/>
            <a:ext cx="73152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egnaposto numero diapositiva 22"/>
          <p:cNvSpPr>
            <a:spLocks noGrp="1"/>
          </p:cNvSpPr>
          <p:nvPr>
            <p:ph type="sldNum" sz="quarter" idx="4"/>
          </p:nvPr>
        </p:nvSpPr>
        <p:spPr>
          <a:xfrm>
            <a:off x="10838688" y="5734050"/>
            <a:ext cx="8128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34260555-8FD9-4745-84AB-053613283E46}" type="slidenum">
              <a:rPr lang="it-IT" smtClean="0"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hf hdr="0" ftr="0"/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"/>
            <a:ext cx="12163457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86520" y="-423089"/>
            <a:ext cx="9144000" cy="1327539"/>
          </a:xfrm>
        </p:spPr>
        <p:txBody>
          <a:bodyPr>
            <a:normAutofit/>
          </a:bodyPr>
          <a:lstStyle/>
          <a:p>
            <a:r>
              <a:rPr lang="it-IT" sz="5400" b="1" dirty="0" smtClean="0">
                <a:solidFill>
                  <a:schemeClr val="bg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La popolazione</a:t>
            </a:r>
            <a:endParaRPr lang="it-IT" sz="5400" b="1" dirty="0">
              <a:solidFill>
                <a:schemeClr val="bg1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662314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it-IT" dirty="0" smtClean="0"/>
              <a:t>Oggi siamo quasi 7, 4 miliardi di persone</a:t>
            </a:r>
          </a:p>
          <a:p>
            <a:endParaRPr lang="it-IT" dirty="0"/>
          </a:p>
          <a:p>
            <a:r>
              <a:rPr lang="it-IT" dirty="0" smtClean="0"/>
              <a:t>Fase dell’ </a:t>
            </a:r>
            <a:r>
              <a:rPr lang="it-IT" b="1" dirty="0" smtClean="0">
                <a:solidFill>
                  <a:schemeClr val="tx2"/>
                </a:solidFill>
              </a:rPr>
              <a:t>esplosione demografica </a:t>
            </a:r>
            <a:r>
              <a:rPr lang="it-IT" dirty="0" smtClean="0"/>
              <a:t>iniziata dopo gli anni ’50</a:t>
            </a:r>
          </a:p>
          <a:p>
            <a:endParaRPr lang="it-IT" dirty="0"/>
          </a:p>
          <a:p>
            <a:r>
              <a:rPr lang="it-IT" dirty="0" smtClean="0"/>
              <a:t>Tra il 1750 e il 1950 si è avuta una crescita lenta</a:t>
            </a:r>
            <a:endParaRPr lang="it-IT" dirty="0"/>
          </a:p>
        </p:txBody>
      </p:sp>
      <p:sp>
        <p:nvSpPr>
          <p:cNvPr id="2" name="Segnaposto numero diapositiva 1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34260555-8FD9-4745-84AB-053613283E46}" type="slidenum">
              <a:rPr lang="it-IT" smtClean="0"/>
              <a:t>2</a:t>
            </a:fld>
            <a:endParaRPr lang="it-IT"/>
          </a:p>
        </p:txBody>
      </p:sp>
      <p:sp>
        <p:nvSpPr>
          <p:cNvPr id="5" name="Segnaposto data 5"/>
          <p:cNvSpPr>
            <a:spLocks noGrp="1"/>
          </p:cNvSpPr>
          <p:nvPr>
            <p:ph type="dt" sz="half" idx="14"/>
          </p:nvPr>
        </p:nvSpPr>
        <p:spPr>
          <a:xfrm rot="5400000">
            <a:off x="10454640" y="1017843"/>
            <a:ext cx="2011680" cy="512064"/>
          </a:xfrm>
        </p:spPr>
        <p:txBody>
          <a:bodyPr/>
          <a:lstStyle/>
          <a:p>
            <a:r>
              <a:rPr lang="it-IT" dirty="0" smtClean="0"/>
              <a:t>Prof.ssa Marina </a:t>
            </a:r>
            <a:r>
              <a:rPr lang="it-IT" dirty="0" err="1" smtClean="0"/>
              <a:t>Fuschi</a:t>
            </a:r>
            <a:r>
              <a:rPr lang="it-IT" dirty="0" smtClean="0"/>
              <a:t> </a:t>
            </a:r>
            <a:endParaRPr lang="it-IT" dirty="0"/>
          </a:p>
        </p:txBody>
      </p:sp>
      <p:pic>
        <p:nvPicPr>
          <p:cNvPr id="6" name="Picture 4" descr="Risultati immagini per ud'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553" y="5570846"/>
            <a:ext cx="9906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olo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9956800" cy="544228"/>
          </a:xfrm>
        </p:spPr>
        <p:txBody>
          <a:bodyPr>
            <a:normAutofit/>
          </a:bodyPr>
          <a:lstStyle/>
          <a:p>
            <a:r>
              <a:rPr lang="it-IT" sz="2400" b="1" cap="none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Qualche dato…</a:t>
            </a:r>
            <a:endParaRPr lang="it-IT" sz="2400" b="1" cap="none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2061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numero diapositiva 1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34260555-8FD9-4745-84AB-053613283E46}" type="slidenum">
              <a:rPr lang="it-IT" smtClean="0"/>
              <a:t>3</a:t>
            </a:fld>
            <a:endParaRPr lang="it-IT"/>
          </a:p>
        </p:txBody>
      </p:sp>
      <p:sp>
        <p:nvSpPr>
          <p:cNvPr id="5" name="Segnaposto data 5"/>
          <p:cNvSpPr>
            <a:spLocks noGrp="1"/>
          </p:cNvSpPr>
          <p:nvPr>
            <p:ph type="dt" sz="half" idx="14"/>
          </p:nvPr>
        </p:nvSpPr>
        <p:spPr>
          <a:xfrm rot="5400000">
            <a:off x="10454640" y="1017843"/>
            <a:ext cx="2011680" cy="512064"/>
          </a:xfrm>
        </p:spPr>
        <p:txBody>
          <a:bodyPr/>
          <a:lstStyle/>
          <a:p>
            <a:r>
              <a:rPr lang="it-IT" dirty="0" smtClean="0"/>
              <a:t>Prof.ssa Marina </a:t>
            </a:r>
            <a:r>
              <a:rPr lang="it-IT" dirty="0" err="1" smtClean="0"/>
              <a:t>Fuschi</a:t>
            </a:r>
            <a:r>
              <a:rPr lang="it-IT" dirty="0" smtClean="0"/>
              <a:t> </a:t>
            </a:r>
            <a:endParaRPr lang="it-IT" dirty="0"/>
          </a:p>
        </p:txBody>
      </p:sp>
      <p:pic>
        <p:nvPicPr>
          <p:cNvPr id="8" name="Picture 4" descr="Risultati immagini per ud'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019" y="5867400"/>
            <a:ext cx="9906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8619" y="1693367"/>
            <a:ext cx="9117889" cy="4397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itolo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9956800" cy="544228"/>
          </a:xfrm>
        </p:spPr>
        <p:txBody>
          <a:bodyPr>
            <a:normAutofit/>
          </a:bodyPr>
          <a:lstStyle/>
          <a:p>
            <a:r>
              <a:rPr lang="it-IT" sz="2000" b="1" cap="none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La popolazione mondiale dal 1950 ad oggi</a:t>
            </a:r>
            <a:endParaRPr lang="it-IT" sz="2000" b="1" cap="none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1" name="Titolo 1"/>
          <p:cNvSpPr txBox="1">
            <a:spLocks/>
          </p:cNvSpPr>
          <p:nvPr/>
        </p:nvSpPr>
        <p:spPr>
          <a:xfrm>
            <a:off x="1338619" y="6090586"/>
            <a:ext cx="9956800" cy="544228"/>
          </a:xfrm>
          <a:prstGeom prst="rect">
            <a:avLst/>
          </a:prstGeom>
        </p:spPr>
        <p:txBody>
          <a:bodyPr vert="horz"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it-IT" sz="2000" b="1" cap="none" dirty="0">
              <a:solidFill>
                <a:srgbClr val="FFC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Rettangolo 2"/>
          <p:cNvSpPr/>
          <p:nvPr/>
        </p:nvSpPr>
        <p:spPr>
          <a:xfrm>
            <a:off x="577756" y="877206"/>
            <a:ext cx="1025975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t-IT" dirty="0"/>
              <a:t>Nel 2015 l’86% della popolazione mondiale si trovava nei Paesi «meno sviluppati» (India e Cina rappresentano attualmente </a:t>
            </a:r>
            <a:r>
              <a:rPr lang="it-IT" dirty="0" smtClean="0"/>
              <a:t>circa</a:t>
            </a:r>
            <a:r>
              <a:rPr lang="it-IT" dirty="0" smtClean="0"/>
              <a:t> </a:t>
            </a:r>
            <a:r>
              <a:rPr lang="it-IT" dirty="0"/>
              <a:t>il </a:t>
            </a:r>
            <a:r>
              <a:rPr lang="it-IT" dirty="0" smtClean="0"/>
              <a:t>38% </a:t>
            </a:r>
            <a:r>
              <a:rPr lang="it-IT" dirty="0"/>
              <a:t>della popolazione mondiale)</a:t>
            </a:r>
          </a:p>
        </p:txBody>
      </p:sp>
    </p:spTree>
    <p:extLst>
      <p:ext uri="{BB962C8B-B14F-4D97-AF65-F5344CB8AC3E}">
        <p14:creationId xmlns:p14="http://schemas.microsoft.com/office/powerpoint/2010/main" val="2366761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vale 9"/>
          <p:cNvSpPr/>
          <p:nvPr/>
        </p:nvSpPr>
        <p:spPr>
          <a:xfrm>
            <a:off x="1009934" y="1400243"/>
            <a:ext cx="4354427" cy="421715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4000" b="1" dirty="0" smtClean="0">
                <a:solidFill>
                  <a:srgbClr val="FFFF00"/>
                </a:solidFill>
              </a:rPr>
              <a:t>Asia 60%</a:t>
            </a:r>
          </a:p>
          <a:p>
            <a:pPr algn="ctr"/>
            <a:r>
              <a:rPr lang="it-IT" sz="2000" b="1" dirty="0" smtClean="0">
                <a:solidFill>
                  <a:srgbClr val="FFFF00"/>
                </a:solidFill>
              </a:rPr>
              <a:t>Con Cina ed India che da sole totalizzano circa il 38% della popolazione Mondiale</a:t>
            </a:r>
            <a:endParaRPr lang="it-IT" sz="2000" b="1" dirty="0">
              <a:solidFill>
                <a:srgbClr val="FFFF00"/>
              </a:solidFill>
            </a:endParaRPr>
          </a:p>
        </p:txBody>
      </p:sp>
      <p:sp>
        <p:nvSpPr>
          <p:cNvPr id="12" name="Ovale 11"/>
          <p:cNvSpPr/>
          <p:nvPr/>
        </p:nvSpPr>
        <p:spPr>
          <a:xfrm>
            <a:off x="5632720" y="1584612"/>
            <a:ext cx="2178395" cy="192568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2000" b="1" dirty="0" smtClean="0">
                <a:solidFill>
                  <a:srgbClr val="FFFF00"/>
                </a:solidFill>
              </a:rPr>
              <a:t>Europa </a:t>
            </a:r>
          </a:p>
          <a:p>
            <a:pPr algn="ctr"/>
            <a:r>
              <a:rPr lang="it-IT" sz="2000" b="1" dirty="0" smtClean="0">
                <a:solidFill>
                  <a:srgbClr val="FFFF00"/>
                </a:solidFill>
              </a:rPr>
              <a:t>10%</a:t>
            </a:r>
            <a:endParaRPr lang="it-IT" sz="2000" b="1" dirty="0">
              <a:solidFill>
                <a:srgbClr val="FFFF00"/>
              </a:solidFill>
            </a:endParaRPr>
          </a:p>
        </p:txBody>
      </p:sp>
      <p:sp>
        <p:nvSpPr>
          <p:cNvPr id="13" name="Ovale 12"/>
          <p:cNvSpPr/>
          <p:nvPr/>
        </p:nvSpPr>
        <p:spPr>
          <a:xfrm>
            <a:off x="7811115" y="2424623"/>
            <a:ext cx="2016364" cy="192273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2000" b="1" dirty="0" smtClean="0">
                <a:solidFill>
                  <a:srgbClr val="FFFF00"/>
                </a:solidFill>
              </a:rPr>
              <a:t>America Latina</a:t>
            </a:r>
          </a:p>
          <a:p>
            <a:pPr algn="ctr"/>
            <a:r>
              <a:rPr lang="it-IT" sz="2000" b="1" dirty="0" smtClean="0">
                <a:solidFill>
                  <a:srgbClr val="FFFF00"/>
                </a:solidFill>
              </a:rPr>
              <a:t>9%</a:t>
            </a:r>
            <a:endParaRPr lang="it-IT" sz="2000" b="1" dirty="0">
              <a:solidFill>
                <a:srgbClr val="FFFF00"/>
              </a:solidFill>
            </a:endParaRPr>
          </a:p>
        </p:txBody>
      </p:sp>
      <p:sp>
        <p:nvSpPr>
          <p:cNvPr id="9" name="Text Box 120"/>
          <p:cNvSpPr txBox="1">
            <a:spLocks noChangeArrowheads="1"/>
          </p:cNvSpPr>
          <p:nvPr/>
        </p:nvSpPr>
        <p:spPr bwMode="auto">
          <a:xfrm>
            <a:off x="641445" y="13104"/>
            <a:ext cx="10769600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rgbClr val="003399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rgbClr val="003399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rgbClr val="003399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rgbClr val="003399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rgbClr val="003399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3399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3399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3399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3399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it-IT" altLang="it-IT" sz="2000" b="1" dirty="0">
              <a:latin typeface="Arial" charset="0"/>
              <a:ea typeface="ＭＳ Ｐゴシック" pitchFamily="34" charset="-128"/>
            </a:endParaRPr>
          </a:p>
          <a:p>
            <a:pPr eaLnBrk="1" hangingPunct="1">
              <a:spcBef>
                <a:spcPct val="50000"/>
              </a:spcBef>
            </a:pPr>
            <a:r>
              <a:rPr lang="it-IT" altLang="it-IT" sz="2000" b="1" dirty="0" smtClean="0">
                <a:ea typeface="Tahoma" panose="020B0604030504040204" pitchFamily="34" charset="0"/>
                <a:cs typeface="Tahoma" panose="020B0604030504040204" pitchFamily="34" charset="0"/>
              </a:rPr>
              <a:t>Dove si concentra la popolazione (Stime ONU al 2015)</a:t>
            </a:r>
            <a:endParaRPr lang="it-IT" altLang="it-IT" sz="2000" dirty="0"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4" name="Ovale 13"/>
          <p:cNvSpPr/>
          <p:nvPr/>
        </p:nvSpPr>
        <p:spPr>
          <a:xfrm>
            <a:off x="5203300" y="3802721"/>
            <a:ext cx="2715906" cy="243430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2800" b="1" dirty="0" smtClean="0">
                <a:solidFill>
                  <a:srgbClr val="FFFF00"/>
                </a:solidFill>
              </a:rPr>
              <a:t>Africa</a:t>
            </a:r>
          </a:p>
          <a:p>
            <a:pPr algn="ctr"/>
            <a:r>
              <a:rPr lang="it-IT" sz="2800" b="1" dirty="0" smtClean="0">
                <a:solidFill>
                  <a:srgbClr val="FFFF00"/>
                </a:solidFill>
              </a:rPr>
              <a:t>16%</a:t>
            </a:r>
            <a:endParaRPr lang="it-IT" sz="2800" b="1" dirty="0">
              <a:solidFill>
                <a:srgbClr val="FFFF00"/>
              </a:solidFill>
            </a:endParaRPr>
          </a:p>
        </p:txBody>
      </p:sp>
      <p:sp>
        <p:nvSpPr>
          <p:cNvPr id="15" name="Ovale 14"/>
          <p:cNvSpPr/>
          <p:nvPr/>
        </p:nvSpPr>
        <p:spPr>
          <a:xfrm>
            <a:off x="8290539" y="4582644"/>
            <a:ext cx="1273698" cy="115186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b="1" dirty="0" smtClean="0">
                <a:solidFill>
                  <a:srgbClr val="FFFF00"/>
                </a:solidFill>
              </a:rPr>
              <a:t>Usa e Canada 5%</a:t>
            </a:r>
            <a:endParaRPr lang="it-IT" b="1" dirty="0">
              <a:solidFill>
                <a:srgbClr val="FFFF00"/>
              </a:solidFill>
            </a:endParaRPr>
          </a:p>
        </p:txBody>
      </p:sp>
      <p:sp>
        <p:nvSpPr>
          <p:cNvPr id="6" name="Segnaposto data 5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it-IT" dirty="0" smtClean="0"/>
              <a:t>Prof.ssa Marina </a:t>
            </a:r>
            <a:r>
              <a:rPr lang="it-IT" dirty="0" err="1" smtClean="0"/>
              <a:t>Fuschi</a:t>
            </a:r>
            <a:r>
              <a:rPr lang="it-IT" dirty="0" smtClean="0"/>
              <a:t> </a:t>
            </a:r>
            <a:endParaRPr lang="it-IT" dirty="0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34260555-8FD9-4745-84AB-053613283E46}" type="slidenum">
              <a:rPr lang="it-IT" smtClean="0"/>
              <a:t>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32929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120"/>
          <p:cNvSpPr txBox="1">
            <a:spLocks noChangeArrowheads="1"/>
          </p:cNvSpPr>
          <p:nvPr/>
        </p:nvSpPr>
        <p:spPr bwMode="auto">
          <a:xfrm>
            <a:off x="343975" y="-328090"/>
            <a:ext cx="10769600" cy="1631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rgbClr val="003399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rgbClr val="003399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rgbClr val="003399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rgbClr val="003399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rgbClr val="003399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3399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3399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3399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3399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it-IT" altLang="it-IT" sz="2800" b="1" dirty="0">
              <a:latin typeface="Garamond" panose="02020404030301010803" pitchFamily="18" charset="0"/>
              <a:ea typeface="ＭＳ Ｐゴシック" pitchFamily="34" charset="-128"/>
            </a:endParaRPr>
          </a:p>
          <a:p>
            <a:pPr eaLnBrk="1" hangingPunct="1">
              <a:spcBef>
                <a:spcPct val="50000"/>
              </a:spcBef>
            </a:pPr>
            <a:r>
              <a:rPr lang="it-IT" altLang="it-IT" sz="2000" b="1" dirty="0" smtClean="0">
                <a:ea typeface="Tahoma" panose="020B0604030504040204" pitchFamily="34" charset="0"/>
                <a:cs typeface="Tahoma" panose="020B0604030504040204" pitchFamily="34" charset="0"/>
              </a:rPr>
              <a:t>Le stime di crescita ONU (1/2)</a:t>
            </a:r>
            <a:endParaRPr lang="it-IT" altLang="it-IT" sz="2000" dirty="0"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 eaLnBrk="1" hangingPunct="1">
              <a:spcBef>
                <a:spcPct val="50000"/>
              </a:spcBef>
            </a:pPr>
            <a:endParaRPr lang="it-IT" altLang="it-IT" sz="2800" dirty="0">
              <a:latin typeface="Garamond" panose="02020404030301010803" pitchFamily="18" charset="0"/>
              <a:ea typeface="ＭＳ Ｐゴシック" pitchFamily="34" charset="-128"/>
            </a:endParaRPr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it-IT" smtClean="0"/>
              <a:t>Prof.ssa Marina Fuschi </a:t>
            </a: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34260555-8FD9-4745-84AB-053613283E46}" type="slidenum">
              <a:rPr lang="it-IT" smtClean="0"/>
              <a:t>5</a:t>
            </a:fld>
            <a:endParaRPr lang="it-IT"/>
          </a:p>
        </p:txBody>
      </p:sp>
      <p:pic>
        <p:nvPicPr>
          <p:cNvPr id="7" name="Picture 4" descr="Risultati immagini per ud'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553" y="5570846"/>
            <a:ext cx="9906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2536" y="1444752"/>
            <a:ext cx="8640000" cy="4904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ttangolo 1"/>
          <p:cNvSpPr/>
          <p:nvPr/>
        </p:nvSpPr>
        <p:spPr>
          <a:xfrm>
            <a:off x="343974" y="841461"/>
            <a:ext cx="1021939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it-IT" b="1" dirty="0"/>
              <a:t>La proiezione al 2050 accresce il «peso» demografico di tali Paesi (tranne la Cina; mentre l’India resterebbe sulla stessa quota percentuale)</a:t>
            </a:r>
          </a:p>
        </p:txBody>
      </p:sp>
    </p:spTree>
    <p:extLst>
      <p:ext uri="{BB962C8B-B14F-4D97-AF65-F5344CB8AC3E}">
        <p14:creationId xmlns:p14="http://schemas.microsoft.com/office/powerpoint/2010/main" val="1669978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0435" y="889970"/>
            <a:ext cx="8857397" cy="49147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CasellaDiTesto 3"/>
          <p:cNvSpPr txBox="1"/>
          <p:nvPr/>
        </p:nvSpPr>
        <p:spPr>
          <a:xfrm>
            <a:off x="7861110" y="5923128"/>
            <a:ext cx="26067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b="1" dirty="0" smtClean="0">
                <a:solidFill>
                  <a:schemeClr val="tx2">
                    <a:lumMod val="50000"/>
                  </a:schemeClr>
                </a:solidFill>
              </a:rPr>
              <a:t>Fonte: ONU</a:t>
            </a:r>
            <a:endParaRPr lang="it-IT" sz="14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5" name="Text Box 120"/>
          <p:cNvSpPr txBox="1">
            <a:spLocks noChangeArrowheads="1"/>
          </p:cNvSpPr>
          <p:nvPr/>
        </p:nvSpPr>
        <p:spPr bwMode="auto">
          <a:xfrm>
            <a:off x="343975" y="-328090"/>
            <a:ext cx="10769600" cy="1631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rgbClr val="003399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rgbClr val="003399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rgbClr val="003399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rgbClr val="003399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rgbClr val="003399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3399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3399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3399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3399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it-IT" altLang="it-IT" sz="2800" b="1" dirty="0">
              <a:latin typeface="Garamond" panose="02020404030301010803" pitchFamily="18" charset="0"/>
              <a:ea typeface="ＭＳ Ｐゴシック" pitchFamily="34" charset="-128"/>
            </a:endParaRPr>
          </a:p>
          <a:p>
            <a:pPr eaLnBrk="1" hangingPunct="1">
              <a:spcBef>
                <a:spcPct val="50000"/>
              </a:spcBef>
            </a:pPr>
            <a:r>
              <a:rPr lang="it-IT" altLang="it-IT" sz="2000" b="1" dirty="0" smtClean="0">
                <a:ea typeface="Tahoma" panose="020B0604030504040204" pitchFamily="34" charset="0"/>
                <a:cs typeface="Tahoma" panose="020B0604030504040204" pitchFamily="34" charset="0"/>
              </a:rPr>
              <a:t>Le stime di crescita ONU (2/2)</a:t>
            </a:r>
            <a:endParaRPr lang="it-IT" altLang="it-IT" sz="2000" dirty="0"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 eaLnBrk="1" hangingPunct="1">
              <a:spcBef>
                <a:spcPct val="50000"/>
              </a:spcBef>
            </a:pPr>
            <a:endParaRPr lang="it-IT" altLang="it-IT" sz="2800" dirty="0">
              <a:latin typeface="Garamond" panose="02020404030301010803" pitchFamily="18" charset="0"/>
              <a:ea typeface="ＭＳ Ｐゴシック" pitchFamily="34" charset="-128"/>
            </a:endParaRPr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it-IT" smtClean="0"/>
              <a:t>Prof.ssa Marina Fuschi </a:t>
            </a: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34260555-8FD9-4745-84AB-053613283E46}" type="slidenum">
              <a:rPr lang="it-IT" smtClean="0"/>
              <a:t>6</a:t>
            </a:fld>
            <a:endParaRPr lang="it-IT"/>
          </a:p>
        </p:txBody>
      </p:sp>
      <p:pic>
        <p:nvPicPr>
          <p:cNvPr id="7" name="Picture 4" descr="Risultati immagini per ud'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553" y="5570846"/>
            <a:ext cx="9906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06874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31" t="3942" r="33641" b="7133"/>
          <a:stretch/>
        </p:blipFill>
        <p:spPr bwMode="auto">
          <a:xfrm>
            <a:off x="218364" y="1924335"/>
            <a:ext cx="4121624" cy="35347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55" t="3058" r="1838" b="6545"/>
          <a:stretch/>
        </p:blipFill>
        <p:spPr bwMode="auto">
          <a:xfrm>
            <a:off x="4735773" y="1876567"/>
            <a:ext cx="6400800" cy="36303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Text Box 120"/>
          <p:cNvSpPr txBox="1">
            <a:spLocks noChangeArrowheads="1"/>
          </p:cNvSpPr>
          <p:nvPr/>
        </p:nvSpPr>
        <p:spPr bwMode="auto">
          <a:xfrm>
            <a:off x="641445" y="13104"/>
            <a:ext cx="1076960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rgbClr val="003399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rgbClr val="003399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rgbClr val="003399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rgbClr val="003399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rgbClr val="003399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3399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3399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3399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3399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it-IT" altLang="it-IT" sz="2400" b="1" dirty="0"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eaLnBrk="1" hangingPunct="1">
              <a:spcBef>
                <a:spcPct val="50000"/>
              </a:spcBef>
            </a:pPr>
            <a:r>
              <a:rPr lang="it-IT" altLang="it-IT" sz="2400" b="1" dirty="0" smtClean="0">
                <a:ea typeface="Tahoma" panose="020B0604030504040204" pitchFamily="34" charset="0"/>
                <a:cs typeface="Tahoma" panose="020B0604030504040204" pitchFamily="34" charset="0"/>
              </a:rPr>
              <a:t>Confronto 2015 – Stime al 2050</a:t>
            </a:r>
            <a:endParaRPr lang="it-IT" altLang="it-IT" sz="2400" dirty="0"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it-IT" smtClean="0"/>
              <a:t>Prof.ssa Marina Fuschi </a:t>
            </a:r>
            <a:endParaRPr lang="it-IT"/>
          </a:p>
        </p:txBody>
      </p:sp>
      <p:sp>
        <p:nvSpPr>
          <p:cNvPr id="8" name="Segnaposto numero diapositiva 7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34260555-8FD9-4745-84AB-053613283E46}" type="slidenum">
              <a:rPr lang="it-IT" smtClean="0"/>
              <a:t>7</a:t>
            </a:fld>
            <a:endParaRPr lang="it-IT"/>
          </a:p>
        </p:txBody>
      </p:sp>
      <p:pic>
        <p:nvPicPr>
          <p:cNvPr id="7" name="Picture 4" descr="Risultati immagini per ud'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553" y="5570846"/>
            <a:ext cx="9906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86850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data 2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it-IT" smtClean="0"/>
              <a:t>Prof.ssa Marina Fuschi </a:t>
            </a:r>
            <a:endParaRPr lang="it-IT"/>
          </a:p>
        </p:txBody>
      </p:sp>
      <p:sp>
        <p:nvSpPr>
          <p:cNvPr id="8" name="Segnaposto numero diapositiva 7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34260555-8FD9-4745-84AB-053613283E46}" type="slidenum">
              <a:rPr lang="it-IT" smtClean="0"/>
              <a:t>8</a:t>
            </a:fld>
            <a:endParaRPr lang="it-IT"/>
          </a:p>
        </p:txBody>
      </p:sp>
      <p:graphicFrame>
        <p:nvGraphicFramePr>
          <p:cNvPr id="7" name="Tabell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7706261"/>
              </p:ext>
            </p:extLst>
          </p:nvPr>
        </p:nvGraphicFramePr>
        <p:xfrm>
          <a:off x="1096749" y="1151869"/>
          <a:ext cx="9891847" cy="4522443"/>
        </p:xfrm>
        <a:graphic>
          <a:graphicData uri="http://schemas.openxmlformats.org/drawingml/2006/table">
            <a:tbl>
              <a:tblPr/>
              <a:tblGrid>
                <a:gridCol w="13828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3932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6740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6740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76740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76740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19918"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it-IT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2015</a:t>
                      </a:r>
                      <a:endParaRPr lang="it-IT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it-IT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r" fontAlgn="ctr"/>
                      <a:endParaRPr lang="it-IT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it-IT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2050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it-IT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it-IT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2631"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Paese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Popolazione attuale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% della popolazione mondiale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Paese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Popolazione </a:t>
                      </a:r>
                      <a:r>
                        <a:rPr lang="it-IT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stimata</a:t>
                      </a:r>
                      <a:endParaRPr lang="it-IT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% della popolazione mondiale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7004">
                <a:tc>
                  <a:txBody>
                    <a:bodyPr/>
                    <a:lstStyle/>
                    <a:p>
                      <a:pPr algn="l" fontAlgn="ctr"/>
                      <a:r>
                        <a:rPr lang="it-IT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Cina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1.383.270.000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20,54%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India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1.692.000.000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18,18%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7004">
                <a:tc>
                  <a:txBody>
                    <a:bodyPr/>
                    <a:lstStyle/>
                    <a:p>
                      <a:pPr algn="l" fontAlgn="ctr"/>
                      <a:r>
                        <a:rPr lang="it-IT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India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1.267.310.000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18,82%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Cina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1.326.000.000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14,25%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7004">
                <a:tc>
                  <a:txBody>
                    <a:bodyPr/>
                    <a:lstStyle/>
                    <a:p>
                      <a:pPr algn="l" fontAlgn="ctr"/>
                      <a:r>
                        <a:rPr lang="it-IT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Stati Uniti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325.127.000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4,56%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Stati Uniti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403.000.000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4,33%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7004">
                <a:tc>
                  <a:txBody>
                    <a:bodyPr/>
                    <a:lstStyle/>
                    <a:p>
                      <a:pPr algn="l" fontAlgn="ctr"/>
                      <a:r>
                        <a:rPr lang="it-IT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Indonesia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255.461.700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3,55%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Nigeria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390.000.000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4,19%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7004">
                <a:tc>
                  <a:txBody>
                    <a:bodyPr/>
                    <a:lstStyle/>
                    <a:p>
                      <a:pPr algn="l" fontAlgn="ctr"/>
                      <a:r>
                        <a:rPr lang="it-IT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Brasile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208.650.000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3,10%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Indonesia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294.000.000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3,16%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7004">
                <a:tc>
                  <a:txBody>
                    <a:bodyPr/>
                    <a:lstStyle/>
                    <a:p>
                      <a:pPr algn="l" fontAlgn="ctr"/>
                      <a:r>
                        <a:rPr lang="it-IT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Pakistan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190.380.000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2,83%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Pakistan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275.000.000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2,96%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7004">
                <a:tc>
                  <a:txBody>
                    <a:bodyPr/>
                    <a:lstStyle/>
                    <a:p>
                      <a:pPr algn="l" fontAlgn="ctr"/>
                      <a:r>
                        <a:rPr lang="it-IT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Bangladesh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155.009.941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2,30%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Brasile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223.000.000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2,40%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7004">
                <a:tc>
                  <a:txBody>
                    <a:bodyPr/>
                    <a:lstStyle/>
                    <a:p>
                      <a:pPr algn="l" fontAlgn="ctr"/>
                      <a:r>
                        <a:rPr lang="it-IT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Nigeria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147.650.948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2,19%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Bangladesh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194.000.000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2,08%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7004">
                <a:tc>
                  <a:txBody>
                    <a:bodyPr/>
                    <a:lstStyle/>
                    <a:p>
                      <a:pPr algn="l" fontAlgn="ctr"/>
                      <a:r>
                        <a:rPr lang="it-IT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Russia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140.387.818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2,09%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Filippine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155.000.000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1,67%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7004">
                <a:tc>
                  <a:txBody>
                    <a:bodyPr/>
                    <a:lstStyle/>
                    <a:p>
                      <a:pPr algn="l" fontAlgn="ctr"/>
                      <a:r>
                        <a:rPr lang="it-IT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Giappone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127.205.040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1,89%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R.D. Congo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149.000.000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1,60%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9" name="Text Box 120"/>
          <p:cNvSpPr txBox="1">
            <a:spLocks noChangeArrowheads="1"/>
          </p:cNvSpPr>
          <p:nvPr/>
        </p:nvSpPr>
        <p:spPr bwMode="auto">
          <a:xfrm>
            <a:off x="657873" y="-273499"/>
            <a:ext cx="1076960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rgbClr val="003399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rgbClr val="003399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rgbClr val="003399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rgbClr val="003399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rgbClr val="003399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3399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3399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3399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3399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it-IT" altLang="it-IT" sz="2400" b="1" dirty="0"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eaLnBrk="1" hangingPunct="1">
              <a:spcBef>
                <a:spcPct val="50000"/>
              </a:spcBef>
            </a:pPr>
            <a:r>
              <a:rPr lang="it-IT" altLang="it-IT" sz="2400" b="1" dirty="0" smtClean="0">
                <a:ea typeface="Tahoma" panose="020B0604030504040204" pitchFamily="34" charset="0"/>
                <a:cs typeface="Tahoma" panose="020B0604030504040204" pitchFamily="34" charset="0"/>
              </a:rPr>
              <a:t>I Paesi più popolati al Mondo</a:t>
            </a:r>
            <a:endParaRPr lang="it-IT" altLang="it-IT" sz="2400" dirty="0"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6" name="Picture 4" descr="Risultati immagini per ud'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573" y="5761914"/>
            <a:ext cx="9906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12465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po 2"/>
          <p:cNvGrpSpPr/>
          <p:nvPr/>
        </p:nvGrpSpPr>
        <p:grpSpPr>
          <a:xfrm>
            <a:off x="725375" y="928048"/>
            <a:ext cx="10465789" cy="4845573"/>
            <a:chOff x="1011978" y="1229978"/>
            <a:chExt cx="9822299" cy="4508905"/>
          </a:xfrm>
        </p:grpSpPr>
        <p:pic>
          <p:nvPicPr>
            <p:cNvPr id="3074" name="Picture 2" descr="Immagine correlata"/>
            <p:cNvPicPr>
              <a:picLocks noChangeAspect="1" noChangeArrowheads="1"/>
            </p:cNvPicPr>
            <p:nvPr/>
          </p:nvPicPr>
          <p:blipFill>
            <a:blip r:embed="rId2">
              <a:duotone>
                <a:schemeClr val="accent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11978" y="1229978"/>
              <a:ext cx="9822299" cy="450890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Rettangolo 1"/>
            <p:cNvSpPr/>
            <p:nvPr/>
          </p:nvSpPr>
          <p:spPr>
            <a:xfrm>
              <a:off x="4859885" y="5315802"/>
              <a:ext cx="2920621" cy="42308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</p:grpSp>
      <p:sp>
        <p:nvSpPr>
          <p:cNvPr id="4" name="CasellaDiTesto 3"/>
          <p:cNvSpPr txBox="1"/>
          <p:nvPr/>
        </p:nvSpPr>
        <p:spPr>
          <a:xfrm>
            <a:off x="725375" y="600496"/>
            <a:ext cx="53751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 smtClean="0">
                <a:solidFill>
                  <a:schemeClr val="accent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Densità di popolazione (abitanti per Km</a:t>
            </a:r>
            <a:r>
              <a:rPr lang="it-IT" b="1" baseline="30000" dirty="0" smtClean="0">
                <a:solidFill>
                  <a:schemeClr val="accent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</a:t>
            </a:r>
            <a:r>
              <a:rPr lang="it-IT" b="1" dirty="0" smtClean="0">
                <a:solidFill>
                  <a:schemeClr val="accent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  <a:endParaRPr lang="it-IT" b="1" dirty="0">
              <a:solidFill>
                <a:schemeClr val="accent1">
                  <a:lumMod val="5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it-IT" smtClean="0"/>
              <a:t>Prof.ssa Marina Fuschi </a:t>
            </a: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34260555-8FD9-4745-84AB-053613283E46}" type="slidenum">
              <a:rPr lang="it-IT" smtClean="0"/>
              <a:t>9</a:t>
            </a:fld>
            <a:endParaRPr lang="it-IT"/>
          </a:p>
        </p:txBody>
      </p:sp>
      <p:pic>
        <p:nvPicPr>
          <p:cNvPr id="8" name="Picture 4" descr="Risultati immagini per ud'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553" y="5570846"/>
            <a:ext cx="9906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94115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po 1"/>
          <p:cNvGrpSpPr/>
          <p:nvPr/>
        </p:nvGrpSpPr>
        <p:grpSpPr>
          <a:xfrm>
            <a:off x="1214651" y="636049"/>
            <a:ext cx="9635321" cy="5585903"/>
            <a:chOff x="805218" y="528294"/>
            <a:chExt cx="10481481" cy="5722379"/>
          </a:xfrm>
        </p:grpSpPr>
        <p:pic>
          <p:nvPicPr>
            <p:cNvPr id="1026" name="Picture 2" descr="Mappa del mondo per : Tasso di natalità (per 1.000 persone) - 2016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985"/>
            <a:stretch/>
          </p:blipFill>
          <p:spPr bwMode="auto">
            <a:xfrm>
              <a:off x="805218" y="528294"/>
              <a:ext cx="10385945" cy="572237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Rettangolo 2"/>
            <p:cNvSpPr/>
            <p:nvPr/>
          </p:nvSpPr>
          <p:spPr>
            <a:xfrm>
              <a:off x="7033845" y="5486400"/>
              <a:ext cx="4252854" cy="74558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</p:grpSp>
      <p:sp>
        <p:nvSpPr>
          <p:cNvPr id="4" name="Segnaposto data 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it-IT" smtClean="0"/>
              <a:t>Prof.ssa Marina Fuschi </a:t>
            </a:r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34260555-8FD9-4745-84AB-053613283E46}" type="slidenum">
              <a:rPr lang="it-IT" smtClean="0"/>
              <a:t>10</a:t>
            </a:fld>
            <a:endParaRPr lang="it-IT"/>
          </a:p>
        </p:txBody>
      </p:sp>
      <p:sp>
        <p:nvSpPr>
          <p:cNvPr id="7" name="CasellaDiTesto 6"/>
          <p:cNvSpPr txBox="1"/>
          <p:nvPr/>
        </p:nvSpPr>
        <p:spPr>
          <a:xfrm>
            <a:off x="1214651" y="644295"/>
            <a:ext cx="5375174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it-IT" b="1" dirty="0" smtClean="0">
                <a:solidFill>
                  <a:schemeClr val="accent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Tasso di natalità</a:t>
            </a:r>
            <a:endParaRPr lang="it-IT" b="1" dirty="0">
              <a:solidFill>
                <a:schemeClr val="accent1">
                  <a:lumMod val="5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8" name="Picture 4" descr="Risultati immagini per ud'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051" y="5614349"/>
            <a:ext cx="9906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15784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Mappa del mondo per : Tasso di fertilità (nascite per donna) - 201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038"/>
          <a:stretch/>
        </p:blipFill>
        <p:spPr bwMode="auto">
          <a:xfrm>
            <a:off x="1483105" y="649244"/>
            <a:ext cx="9324435" cy="5551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tangolo 2"/>
          <p:cNvSpPr/>
          <p:nvPr/>
        </p:nvSpPr>
        <p:spPr>
          <a:xfrm>
            <a:off x="7075668" y="5510021"/>
            <a:ext cx="3731872" cy="6987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it-IT" smtClean="0"/>
              <a:t>Prof.ssa Marina Fuschi </a:t>
            </a:r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34260555-8FD9-4745-84AB-053613283E46}" type="slidenum">
              <a:rPr lang="it-IT" smtClean="0"/>
              <a:t>11</a:t>
            </a:fld>
            <a:endParaRPr lang="it-IT"/>
          </a:p>
        </p:txBody>
      </p:sp>
      <p:sp>
        <p:nvSpPr>
          <p:cNvPr id="7" name="CasellaDiTesto 6"/>
          <p:cNvSpPr txBox="1"/>
          <p:nvPr/>
        </p:nvSpPr>
        <p:spPr>
          <a:xfrm>
            <a:off x="1214651" y="644295"/>
            <a:ext cx="5375174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it-IT" b="1" dirty="0" smtClean="0">
                <a:solidFill>
                  <a:schemeClr val="accent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Tasso di fertilità (nascite per donna)</a:t>
            </a:r>
            <a:endParaRPr lang="it-IT" b="1" dirty="0">
              <a:solidFill>
                <a:schemeClr val="accent1">
                  <a:lumMod val="5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8" name="Picture 4" descr="Risultati immagini per ud'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553" y="5570846"/>
            <a:ext cx="9906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84029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7" name="Picture 13" descr="http://upload.wikimedia.org/wikipedia/en/thumb/f/f3/Flag_of_Russia.svg/23px-Flag_of_Russia.svg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84288" y="1716088"/>
            <a:ext cx="219075" cy="142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Gruppo 2"/>
          <p:cNvGrpSpPr/>
          <p:nvPr/>
        </p:nvGrpSpPr>
        <p:grpSpPr>
          <a:xfrm>
            <a:off x="1435735" y="819000"/>
            <a:ext cx="9326050" cy="5220000"/>
            <a:chOff x="690147" y="563211"/>
            <a:chExt cx="10409262" cy="5668778"/>
          </a:xfrm>
        </p:grpSpPr>
        <p:pic>
          <p:nvPicPr>
            <p:cNvPr id="2050" name="Picture 2" descr="http://it.actualitix.com/doc/mappa/wld/mappa-tasso-di-mortalita-per-paeses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6085"/>
            <a:stretch/>
          </p:blipFill>
          <p:spPr bwMode="auto">
            <a:xfrm>
              <a:off x="690147" y="563211"/>
              <a:ext cx="10409262" cy="566877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Rettangolo 1"/>
            <p:cNvSpPr/>
            <p:nvPr/>
          </p:nvSpPr>
          <p:spPr>
            <a:xfrm>
              <a:off x="7033845" y="5486400"/>
              <a:ext cx="4065563" cy="74558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</p:grpSp>
      <p:sp>
        <p:nvSpPr>
          <p:cNvPr id="4" name="Segnaposto data 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it-IT" smtClean="0"/>
              <a:t>Prof.ssa Marina Fuschi </a:t>
            </a:r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34260555-8FD9-4745-84AB-053613283E46}" type="slidenum">
              <a:rPr lang="it-IT" smtClean="0"/>
              <a:t>12</a:t>
            </a:fld>
            <a:endParaRPr lang="it-IT"/>
          </a:p>
        </p:txBody>
      </p:sp>
      <p:sp>
        <p:nvSpPr>
          <p:cNvPr id="8" name="CasellaDiTesto 7"/>
          <p:cNvSpPr txBox="1"/>
          <p:nvPr/>
        </p:nvSpPr>
        <p:spPr>
          <a:xfrm>
            <a:off x="1214651" y="828961"/>
            <a:ext cx="5375174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it-IT" b="1" dirty="0" smtClean="0">
                <a:solidFill>
                  <a:schemeClr val="accent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Tasso di mortalità</a:t>
            </a:r>
            <a:endParaRPr lang="it-IT" b="1" dirty="0">
              <a:solidFill>
                <a:schemeClr val="accent1">
                  <a:lumMod val="5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9" name="Picture 4" descr="Risultati immagini per ud'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553" y="5570846"/>
            <a:ext cx="9906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63545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po 2"/>
          <p:cNvGrpSpPr/>
          <p:nvPr/>
        </p:nvGrpSpPr>
        <p:grpSpPr>
          <a:xfrm>
            <a:off x="1282890" y="819000"/>
            <a:ext cx="9540000" cy="5220000"/>
            <a:chOff x="865259" y="669096"/>
            <a:chExt cx="9182100" cy="5022021"/>
          </a:xfrm>
        </p:grpSpPr>
        <p:pic>
          <p:nvPicPr>
            <p:cNvPr id="1026" name="Picture 2" descr="http://it.actualitix.com/doc/mappa/wld/mappa-mondo-tasso-mortalita-infantile-per-paese.jpg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680"/>
            <a:stretch/>
          </p:blipFill>
          <p:spPr bwMode="auto">
            <a:xfrm>
              <a:off x="865259" y="669096"/>
              <a:ext cx="9182100" cy="502202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Rettangolo 1"/>
            <p:cNvSpPr/>
            <p:nvPr/>
          </p:nvSpPr>
          <p:spPr>
            <a:xfrm>
              <a:off x="6619163" y="4967784"/>
              <a:ext cx="3428195" cy="72333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</p:grpSp>
      <p:sp>
        <p:nvSpPr>
          <p:cNvPr id="4" name="Segnaposto data 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it-IT" smtClean="0"/>
              <a:t>Prof.ssa Marina Fuschi </a:t>
            </a:r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34260555-8FD9-4745-84AB-053613283E46}" type="slidenum">
              <a:rPr lang="it-IT" smtClean="0"/>
              <a:t>13</a:t>
            </a:fld>
            <a:endParaRPr lang="it-IT"/>
          </a:p>
        </p:txBody>
      </p:sp>
      <p:sp>
        <p:nvSpPr>
          <p:cNvPr id="7" name="CasellaDiTesto 6"/>
          <p:cNvSpPr txBox="1"/>
          <p:nvPr/>
        </p:nvSpPr>
        <p:spPr>
          <a:xfrm>
            <a:off x="1433015" y="819000"/>
            <a:ext cx="7792872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it-IT" b="1" dirty="0" smtClean="0">
                <a:solidFill>
                  <a:schemeClr val="accent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Tasso di mortalità infantile (su mille nati vivi; &lt; 3 anni)</a:t>
            </a:r>
            <a:endParaRPr lang="it-IT" b="1" dirty="0">
              <a:solidFill>
                <a:schemeClr val="accent1">
                  <a:lumMod val="5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8" name="Picture 4" descr="Risultati immagini per ud'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950" y="5761914"/>
            <a:ext cx="9906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25234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egnaposto data 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it-IT" smtClean="0"/>
              <a:t>Prof.ssa Marina Fuschi </a:t>
            </a:r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34260555-8FD9-4745-84AB-053613283E46}" type="slidenum">
              <a:rPr lang="it-IT" smtClean="0"/>
              <a:t>14</a:t>
            </a:fld>
            <a:endParaRPr lang="it-IT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38" t="16045" r="30351" b="5410"/>
          <a:stretch/>
        </p:blipFill>
        <p:spPr bwMode="auto">
          <a:xfrm>
            <a:off x="-1" y="1"/>
            <a:ext cx="979909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4" descr="Risultati immagini per ud'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97237" y="248219"/>
            <a:ext cx="9906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asellaDiTesto 7"/>
          <p:cNvSpPr txBox="1"/>
          <p:nvPr/>
        </p:nvSpPr>
        <p:spPr>
          <a:xfrm>
            <a:off x="354841" y="248219"/>
            <a:ext cx="6318913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0" lvl="1"/>
            <a:r>
              <a:rPr lang="it-IT" b="1" dirty="0" smtClean="0">
                <a:solidFill>
                  <a:schemeClr val="accent1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La popolazione in Italia</a:t>
            </a:r>
            <a:endParaRPr lang="it-IT" b="1" dirty="0">
              <a:solidFill>
                <a:schemeClr val="accent1">
                  <a:lumMod val="5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1677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oggi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oggia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Loggia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607</TotalTime>
  <Words>357</Words>
  <Application>Microsoft Office PowerPoint</Application>
  <PresentationFormat>Widescreen</PresentationFormat>
  <Paragraphs>130</Paragraphs>
  <Slides>14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9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14</vt:i4>
      </vt:variant>
    </vt:vector>
  </HeadingPairs>
  <TitlesOfParts>
    <vt:vector size="24" baseType="lpstr">
      <vt:lpstr>ＭＳ Ｐゴシック</vt:lpstr>
      <vt:lpstr>Angsana New</vt:lpstr>
      <vt:lpstr>Arial</vt:lpstr>
      <vt:lpstr>Calibri</vt:lpstr>
      <vt:lpstr>Century Schoolbook</vt:lpstr>
      <vt:lpstr>Garamond</vt:lpstr>
      <vt:lpstr>Tahoma</vt:lpstr>
      <vt:lpstr>Wingdings</vt:lpstr>
      <vt:lpstr>Wingdings 2</vt:lpstr>
      <vt:lpstr>Loggia</vt:lpstr>
      <vt:lpstr>La popolazione</vt:lpstr>
      <vt:lpstr>Qualche dato…</vt:lpstr>
      <vt:lpstr>La popolazione mondiale dal 1950 ad oggi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popolazione</dc:title>
  <dc:creator>Valentina Evangelista</dc:creator>
  <cp:lastModifiedBy>Marina Fuschi</cp:lastModifiedBy>
  <cp:revision>68</cp:revision>
  <dcterms:created xsi:type="dcterms:W3CDTF">2014-06-06T19:09:36Z</dcterms:created>
  <dcterms:modified xsi:type="dcterms:W3CDTF">2017-10-17T08:18:12Z</dcterms:modified>
</cp:coreProperties>
</file>