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87" r:id="rId2"/>
    <p:sldId id="288" r:id="rId3"/>
    <p:sldId id="290" r:id="rId4"/>
    <p:sldId id="289" r:id="rId5"/>
    <p:sldId id="291" r:id="rId6"/>
    <p:sldId id="292" r:id="rId7"/>
    <p:sldId id="293" r:id="rId8"/>
    <p:sldId id="295" r:id="rId9"/>
    <p:sldId id="297" r:id="rId10"/>
    <p:sldId id="299" r:id="rId11"/>
    <p:sldId id="312" r:id="rId12"/>
    <p:sldId id="300" r:id="rId13"/>
    <p:sldId id="298" r:id="rId14"/>
    <p:sldId id="301" r:id="rId15"/>
    <p:sldId id="302" r:id="rId16"/>
    <p:sldId id="303" r:id="rId17"/>
    <p:sldId id="304" r:id="rId18"/>
    <p:sldId id="305" r:id="rId19"/>
    <p:sldId id="308" r:id="rId20"/>
    <p:sldId id="316" r:id="rId21"/>
    <p:sldId id="320" r:id="rId22"/>
    <p:sldId id="321" r:id="rId23"/>
    <p:sldId id="317" r:id="rId24"/>
    <p:sldId id="319" r:id="rId25"/>
    <p:sldId id="329" r:id="rId26"/>
  </p:sldIdLst>
  <p:sldSz cx="9144000" cy="6858000" type="screen4x3"/>
  <p:notesSz cx="6858000" cy="9144000"/>
  <p:defaultTextStyle>
    <a:defPPr>
      <a:defRPr lang="it-IT"/>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2787"/>
    <p:restoredTop sz="90929"/>
  </p:normalViewPr>
  <p:slideViewPr>
    <p:cSldViewPr>
      <p:cViewPr varScale="1">
        <p:scale>
          <a:sx n="101" d="100"/>
          <a:sy n="101" d="100"/>
        </p:scale>
        <p:origin x="1458"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46C853-46B8-4264-843F-80D2162AE573}" type="datetimeFigureOut">
              <a:rPr lang="it-IT" smtClean="0"/>
              <a:t>03/11/2017</a:t>
            </a:fld>
            <a:endParaRPr lang="it-IT"/>
          </a:p>
        </p:txBody>
      </p:sp>
      <p:sp>
        <p:nvSpPr>
          <p:cNvPr id="4" name="Segnaposto immagin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594BF9-8423-41E6-8389-FFC808A28972}" type="slidenum">
              <a:rPr lang="it-IT" smtClean="0"/>
              <a:t>‹N›</a:t>
            </a:fld>
            <a:endParaRPr lang="it-IT"/>
          </a:p>
        </p:txBody>
      </p:sp>
    </p:spTree>
    <p:extLst>
      <p:ext uri="{BB962C8B-B14F-4D97-AF65-F5344CB8AC3E}">
        <p14:creationId xmlns:p14="http://schemas.microsoft.com/office/powerpoint/2010/main" val="22474390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5594BF9-8423-41E6-8389-FFC808A28972}" type="slidenum">
              <a:rPr lang="it-IT" smtClean="0"/>
              <a:t>16</a:t>
            </a:fld>
            <a:endParaRPr lang="it-IT"/>
          </a:p>
        </p:txBody>
      </p:sp>
    </p:spTree>
    <p:extLst>
      <p:ext uri="{BB962C8B-B14F-4D97-AF65-F5344CB8AC3E}">
        <p14:creationId xmlns:p14="http://schemas.microsoft.com/office/powerpoint/2010/main" val="25041279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F67A0BD4-0F4A-4A39-BB3B-9A0ACB6C279E}" type="slidenum">
              <a:rPr lang="it-IT"/>
              <a:pPr>
                <a:defRPr/>
              </a:pPr>
              <a:t>‹N›</a:t>
            </a:fld>
            <a:endParaRPr lang="it-IT"/>
          </a:p>
        </p:txBody>
      </p:sp>
    </p:spTree>
    <p:extLst>
      <p:ext uri="{BB962C8B-B14F-4D97-AF65-F5344CB8AC3E}">
        <p14:creationId xmlns:p14="http://schemas.microsoft.com/office/powerpoint/2010/main" val="3124539563"/>
      </p:ext>
    </p:extLst>
  </p:cSld>
  <p:clrMapOvr>
    <a:masterClrMapping/>
  </p:clrMapOvr>
  <p:transition>
    <p:pull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E0A4DFC6-085B-4B71-BB78-C910A20FD4F8}" type="slidenum">
              <a:rPr lang="it-IT"/>
              <a:pPr>
                <a:defRPr/>
              </a:pPr>
              <a:t>‹N›</a:t>
            </a:fld>
            <a:endParaRPr lang="it-IT"/>
          </a:p>
        </p:txBody>
      </p:sp>
    </p:spTree>
    <p:extLst>
      <p:ext uri="{BB962C8B-B14F-4D97-AF65-F5344CB8AC3E}">
        <p14:creationId xmlns:p14="http://schemas.microsoft.com/office/powerpoint/2010/main" val="829593342"/>
      </p:ext>
    </p:extLst>
  </p:cSld>
  <p:clrMapOvr>
    <a:masterClrMapping/>
  </p:clrMapOvr>
  <p:transition>
    <p:pull dir="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B36FBE7B-5018-4C49-A509-BF6994C53635}" type="slidenum">
              <a:rPr lang="it-IT"/>
              <a:pPr>
                <a:defRPr/>
              </a:pPr>
              <a:t>‹N›</a:t>
            </a:fld>
            <a:endParaRPr lang="it-IT"/>
          </a:p>
        </p:txBody>
      </p:sp>
    </p:spTree>
    <p:extLst>
      <p:ext uri="{BB962C8B-B14F-4D97-AF65-F5344CB8AC3E}">
        <p14:creationId xmlns:p14="http://schemas.microsoft.com/office/powerpoint/2010/main" val="3630419582"/>
      </p:ext>
    </p:extLst>
  </p:cSld>
  <p:clrMapOvr>
    <a:masterClrMapping/>
  </p:clrMapOvr>
  <p:transition>
    <p:pull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96C37932-EBE9-4970-9570-4C09B0109462}" type="slidenum">
              <a:rPr lang="it-IT"/>
              <a:pPr>
                <a:defRPr/>
              </a:pPr>
              <a:t>‹N›</a:t>
            </a:fld>
            <a:endParaRPr lang="it-IT"/>
          </a:p>
        </p:txBody>
      </p:sp>
    </p:spTree>
    <p:extLst>
      <p:ext uri="{BB962C8B-B14F-4D97-AF65-F5344CB8AC3E}">
        <p14:creationId xmlns:p14="http://schemas.microsoft.com/office/powerpoint/2010/main" val="1975178965"/>
      </p:ext>
    </p:extLst>
  </p:cSld>
  <p:clrMapOvr>
    <a:masterClrMapping/>
  </p:clrMapOvr>
  <p:transition>
    <p:pull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96D5CB8F-45DE-4D3A-B491-D2E531BA6D49}" type="slidenum">
              <a:rPr lang="it-IT"/>
              <a:pPr>
                <a:defRPr/>
              </a:pPr>
              <a:t>‹N›</a:t>
            </a:fld>
            <a:endParaRPr lang="it-IT"/>
          </a:p>
        </p:txBody>
      </p:sp>
    </p:spTree>
    <p:extLst>
      <p:ext uri="{BB962C8B-B14F-4D97-AF65-F5344CB8AC3E}">
        <p14:creationId xmlns:p14="http://schemas.microsoft.com/office/powerpoint/2010/main" val="1458050319"/>
      </p:ext>
    </p:extLst>
  </p:cSld>
  <p:clrMapOvr>
    <a:masterClrMapping/>
  </p:clrMapOvr>
  <p:transition>
    <p:pull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8DD1051A-348A-45D1-86B9-D6E5E94EB006}" type="slidenum">
              <a:rPr lang="it-IT"/>
              <a:pPr>
                <a:defRPr/>
              </a:pPr>
              <a:t>‹N›</a:t>
            </a:fld>
            <a:endParaRPr lang="it-IT"/>
          </a:p>
        </p:txBody>
      </p:sp>
    </p:spTree>
    <p:extLst>
      <p:ext uri="{BB962C8B-B14F-4D97-AF65-F5344CB8AC3E}">
        <p14:creationId xmlns:p14="http://schemas.microsoft.com/office/powerpoint/2010/main" val="2008245036"/>
      </p:ext>
    </p:extLst>
  </p:cSld>
  <p:clrMapOvr>
    <a:masterClrMapping/>
  </p:clrMapOvr>
  <p:transition>
    <p:pull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E074B5CE-14C9-4686-89B7-6769366D2F4F}" type="slidenum">
              <a:rPr lang="it-IT"/>
              <a:pPr>
                <a:defRPr/>
              </a:pPr>
              <a:t>‹N›</a:t>
            </a:fld>
            <a:endParaRPr lang="it-IT"/>
          </a:p>
        </p:txBody>
      </p:sp>
    </p:spTree>
    <p:extLst>
      <p:ext uri="{BB962C8B-B14F-4D97-AF65-F5344CB8AC3E}">
        <p14:creationId xmlns:p14="http://schemas.microsoft.com/office/powerpoint/2010/main" val="2345305868"/>
      </p:ext>
    </p:extLst>
  </p:cSld>
  <p:clrMapOvr>
    <a:masterClrMapping/>
  </p:clrMapOvr>
  <p:transition>
    <p:pull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C67F5660-3EDB-4A05-9B60-6B32430942A2}" type="slidenum">
              <a:rPr lang="it-IT"/>
              <a:pPr>
                <a:defRPr/>
              </a:pPr>
              <a:t>‹N›</a:t>
            </a:fld>
            <a:endParaRPr lang="it-IT"/>
          </a:p>
        </p:txBody>
      </p:sp>
    </p:spTree>
    <p:extLst>
      <p:ext uri="{BB962C8B-B14F-4D97-AF65-F5344CB8AC3E}">
        <p14:creationId xmlns:p14="http://schemas.microsoft.com/office/powerpoint/2010/main" val="2764254469"/>
      </p:ext>
    </p:extLst>
  </p:cSld>
  <p:clrMapOvr>
    <a:masterClrMapping/>
  </p:clrMapOvr>
  <p:transition>
    <p:pull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19DF3F4A-F7E2-4613-BDAE-F59B6BAA03C7}" type="slidenum">
              <a:rPr lang="it-IT"/>
              <a:pPr>
                <a:defRPr/>
              </a:pPr>
              <a:t>‹N›</a:t>
            </a:fld>
            <a:endParaRPr lang="it-IT"/>
          </a:p>
        </p:txBody>
      </p:sp>
    </p:spTree>
    <p:extLst>
      <p:ext uri="{BB962C8B-B14F-4D97-AF65-F5344CB8AC3E}">
        <p14:creationId xmlns:p14="http://schemas.microsoft.com/office/powerpoint/2010/main" val="1085928558"/>
      </p:ext>
    </p:extLst>
  </p:cSld>
  <p:clrMapOvr>
    <a:masterClrMapping/>
  </p:clrMapOvr>
  <p:transition>
    <p:pull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401D5762-0D60-45F6-B71A-3C725BAF4123}" type="slidenum">
              <a:rPr lang="it-IT"/>
              <a:pPr>
                <a:defRPr/>
              </a:pPr>
              <a:t>‹N›</a:t>
            </a:fld>
            <a:endParaRPr lang="it-IT"/>
          </a:p>
        </p:txBody>
      </p:sp>
    </p:spTree>
    <p:extLst>
      <p:ext uri="{BB962C8B-B14F-4D97-AF65-F5344CB8AC3E}">
        <p14:creationId xmlns:p14="http://schemas.microsoft.com/office/powerpoint/2010/main" val="3841790874"/>
      </p:ext>
    </p:extLst>
  </p:cSld>
  <p:clrMapOvr>
    <a:masterClrMapping/>
  </p:clrMapOvr>
  <p:transition>
    <p:pull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609600"/>
            <a:ext cx="1943100" cy="548640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85800" y="609600"/>
            <a:ext cx="5676900" cy="548640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4358A057-1B1F-4C4E-A819-51F5C2F4A855}" type="slidenum">
              <a:rPr lang="it-IT"/>
              <a:pPr>
                <a:defRPr/>
              </a:pPr>
              <a:t>‹N›</a:t>
            </a:fld>
            <a:endParaRPr lang="it-IT"/>
          </a:p>
        </p:txBody>
      </p:sp>
    </p:spTree>
    <p:extLst>
      <p:ext uri="{BB962C8B-B14F-4D97-AF65-F5344CB8AC3E}">
        <p14:creationId xmlns:p14="http://schemas.microsoft.com/office/powerpoint/2010/main" val="3926146695"/>
      </p:ext>
    </p:extLst>
  </p:cSld>
  <p:clrMapOvr>
    <a:masterClrMapping/>
  </p:clrMapOvr>
  <p:transition>
    <p:pull dir="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CCCCFF"/>
            </a:gs>
            <a:gs pos="50000">
              <a:schemeClr val="bg1"/>
            </a:gs>
            <a:gs pos="100000">
              <a:srgbClr val="CCCCFF"/>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it-IT" altLang="it-IT" smtClean="0"/>
              <a:t>Fare clic per modificare lo stile del titolo dello schema</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it-IT" altLang="it-IT" smtClean="0"/>
              <a:t>Fare clic per modificare gli stili del testo dello schema</a:t>
            </a:r>
          </a:p>
          <a:p>
            <a:pPr lvl="1"/>
            <a:r>
              <a:rPr lang="it-IT" altLang="it-IT" smtClean="0"/>
              <a:t>Secondo livello</a:t>
            </a:r>
          </a:p>
          <a:p>
            <a:pPr lvl="2"/>
            <a:r>
              <a:rPr lang="it-IT" altLang="it-IT" smtClean="0"/>
              <a:t>Terzo livello</a:t>
            </a:r>
          </a:p>
          <a:p>
            <a:pPr lvl="3"/>
            <a:r>
              <a:rPr lang="it-IT" altLang="it-IT" smtClean="0"/>
              <a:t>Quarto livello</a:t>
            </a:r>
          </a:p>
          <a:p>
            <a:pPr lvl="4"/>
            <a:r>
              <a:rPr lang="it-IT" altLang="it-IT" smtClean="0"/>
              <a:t>Quinto livello</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it-IT"/>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it-IT"/>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C46EAD88-1885-4BC9-A536-0E1E3A01EA1A}"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pull dir="rd"/>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04800" y="214313"/>
            <a:ext cx="8534400" cy="6429375"/>
          </a:xfrm>
        </p:spPr>
        <p:txBody>
          <a:bodyPr/>
          <a:lstStyle/>
          <a:p>
            <a:pPr algn="l" eaLnBrk="1" hangingPunct="1"/>
            <a:r>
              <a:rPr lang="it-IT" altLang="it-IT" sz="2800" b="1" dirty="0" smtClean="0">
                <a:latin typeface="Garamond" pitchFamily="18" charset="0"/>
                <a:cs typeface="Times New Roman" pitchFamily="18" charset="0"/>
              </a:rPr>
              <a:t>Fattori delle attività economiche</a:t>
            </a:r>
            <a:br>
              <a:rPr lang="it-IT" altLang="it-IT" sz="2800" b="1" dirty="0" smtClean="0">
                <a:latin typeface="Garamond" pitchFamily="18" charset="0"/>
                <a:cs typeface="Times New Roman" pitchFamily="18" charset="0"/>
              </a:rPr>
            </a:br>
            <a:r>
              <a:rPr lang="it-IT" altLang="it-IT" sz="2800" b="1" dirty="0">
                <a:latin typeface="Garamond" pitchFamily="18" charset="0"/>
                <a:cs typeface="Times New Roman" pitchFamily="18" charset="0"/>
              </a:rPr>
              <a:t/>
            </a:r>
            <a:br>
              <a:rPr lang="it-IT" altLang="it-IT" sz="2800" b="1" dirty="0">
                <a:latin typeface="Garamond" pitchFamily="18" charset="0"/>
                <a:cs typeface="Times New Roman" pitchFamily="18" charset="0"/>
              </a:rPr>
            </a:br>
            <a:r>
              <a:rPr lang="it-IT" altLang="it-IT" sz="2400" b="1" dirty="0" smtClean="0">
                <a:latin typeface="Garamond" pitchFamily="18" charset="0"/>
                <a:cs typeface="Times New Roman" pitchFamily="18" charset="0"/>
              </a:rPr>
              <a:t>Ambiente fisico;</a:t>
            </a:r>
            <a:br>
              <a:rPr lang="it-IT" altLang="it-IT" sz="2400" b="1" dirty="0" smtClean="0">
                <a:latin typeface="Garamond" pitchFamily="18" charset="0"/>
                <a:cs typeface="Times New Roman" pitchFamily="18" charset="0"/>
              </a:rPr>
            </a:br>
            <a:r>
              <a:rPr lang="it-IT" altLang="it-IT" sz="2400" b="1" dirty="0">
                <a:latin typeface="Garamond" pitchFamily="18" charset="0"/>
                <a:cs typeface="Times New Roman" pitchFamily="18" charset="0"/>
              </a:rPr>
              <a:t/>
            </a:r>
            <a:br>
              <a:rPr lang="it-IT" altLang="it-IT" sz="2400" b="1" dirty="0">
                <a:latin typeface="Garamond" pitchFamily="18" charset="0"/>
                <a:cs typeface="Times New Roman" pitchFamily="18" charset="0"/>
              </a:rPr>
            </a:br>
            <a:r>
              <a:rPr lang="it-IT" altLang="it-IT" sz="2400" b="1" dirty="0" smtClean="0">
                <a:latin typeface="Garamond" pitchFamily="18" charset="0"/>
                <a:cs typeface="Times New Roman" pitchFamily="18" charset="0"/>
              </a:rPr>
              <a:t>Strutture culturali;</a:t>
            </a:r>
            <a:br>
              <a:rPr lang="it-IT" altLang="it-IT" sz="2400" b="1" dirty="0" smtClean="0">
                <a:latin typeface="Garamond" pitchFamily="18" charset="0"/>
                <a:cs typeface="Times New Roman" pitchFamily="18" charset="0"/>
              </a:rPr>
            </a:br>
            <a:r>
              <a:rPr lang="it-IT" altLang="it-IT" sz="2400" b="1" dirty="0">
                <a:latin typeface="Garamond" pitchFamily="18" charset="0"/>
                <a:cs typeface="Times New Roman" pitchFamily="18" charset="0"/>
              </a:rPr>
              <a:t/>
            </a:r>
            <a:br>
              <a:rPr lang="it-IT" altLang="it-IT" sz="2400" b="1" dirty="0">
                <a:latin typeface="Garamond" pitchFamily="18" charset="0"/>
                <a:cs typeface="Times New Roman" pitchFamily="18" charset="0"/>
              </a:rPr>
            </a:br>
            <a:r>
              <a:rPr lang="it-IT" altLang="it-IT" sz="2400" b="1" dirty="0" smtClean="0">
                <a:latin typeface="Garamond" pitchFamily="18" charset="0"/>
                <a:cs typeface="Times New Roman" pitchFamily="18" charset="0"/>
              </a:rPr>
              <a:t>Livello tecnologico;</a:t>
            </a:r>
            <a:br>
              <a:rPr lang="it-IT" altLang="it-IT" sz="2400" b="1" dirty="0" smtClean="0">
                <a:latin typeface="Garamond" pitchFamily="18" charset="0"/>
                <a:cs typeface="Times New Roman" pitchFamily="18" charset="0"/>
              </a:rPr>
            </a:br>
            <a:r>
              <a:rPr lang="it-IT" altLang="it-IT" sz="2400" b="1" dirty="0">
                <a:latin typeface="Garamond" pitchFamily="18" charset="0"/>
                <a:cs typeface="Times New Roman" pitchFamily="18" charset="0"/>
              </a:rPr>
              <a:t/>
            </a:r>
            <a:br>
              <a:rPr lang="it-IT" altLang="it-IT" sz="2400" b="1" dirty="0">
                <a:latin typeface="Garamond" pitchFamily="18" charset="0"/>
                <a:cs typeface="Times New Roman" pitchFamily="18" charset="0"/>
              </a:rPr>
            </a:br>
            <a:r>
              <a:rPr lang="it-IT" altLang="it-IT" sz="2400" b="1" dirty="0" smtClean="0">
                <a:latin typeface="Garamond" pitchFamily="18" charset="0"/>
                <a:cs typeface="Times New Roman" pitchFamily="18" charset="0"/>
              </a:rPr>
              <a:t>Disponibilità di manodopera;</a:t>
            </a:r>
            <a:br>
              <a:rPr lang="it-IT" altLang="it-IT" sz="2400" b="1" dirty="0" smtClean="0">
                <a:latin typeface="Garamond" pitchFamily="18" charset="0"/>
                <a:cs typeface="Times New Roman" pitchFamily="18" charset="0"/>
              </a:rPr>
            </a:br>
            <a:r>
              <a:rPr lang="it-IT" altLang="it-IT" sz="2400" b="1" dirty="0">
                <a:latin typeface="Garamond" pitchFamily="18" charset="0"/>
                <a:cs typeface="Times New Roman" pitchFamily="18" charset="0"/>
              </a:rPr>
              <a:t/>
            </a:r>
            <a:br>
              <a:rPr lang="it-IT" altLang="it-IT" sz="2400" b="1" dirty="0">
                <a:latin typeface="Garamond" pitchFamily="18" charset="0"/>
                <a:cs typeface="Times New Roman" pitchFamily="18" charset="0"/>
              </a:rPr>
            </a:br>
            <a:r>
              <a:rPr lang="it-IT" altLang="it-IT" sz="2400" b="1" dirty="0" smtClean="0">
                <a:latin typeface="Garamond" pitchFamily="18" charset="0"/>
                <a:cs typeface="Times New Roman" pitchFamily="18" charset="0"/>
              </a:rPr>
              <a:t>Disponibilità di capitale.</a:t>
            </a:r>
            <a:endParaRPr lang="it-IT" altLang="it-IT" sz="2800" b="1" dirty="0" smtClean="0">
              <a:latin typeface="Garamond" pitchFamily="18" charset="0"/>
              <a:cs typeface="Times New Roman" pitchFamily="18" charset="0"/>
            </a:endParaRPr>
          </a:p>
        </p:txBody>
      </p:sp>
    </p:spTree>
    <p:extLst>
      <p:ext uri="{BB962C8B-B14F-4D97-AF65-F5344CB8AC3E}">
        <p14:creationId xmlns:p14="http://schemas.microsoft.com/office/powerpoint/2010/main" val="3724343456"/>
      </p:ext>
    </p:extLst>
  </p:cSld>
  <p:clrMapOvr>
    <a:masterClrMapping/>
  </p:clrMapOvr>
  <p:transition>
    <p:pull dir="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04800" y="214313"/>
            <a:ext cx="8534400" cy="6429375"/>
          </a:xfrm>
        </p:spPr>
        <p:txBody>
          <a:bodyPr/>
          <a:lstStyle/>
          <a:p>
            <a:pPr algn="l" eaLnBrk="1" hangingPunct="1"/>
            <a:r>
              <a:rPr lang="it-IT" altLang="it-IT" sz="2800" b="1" dirty="0" smtClean="0">
                <a:latin typeface="Garamond" pitchFamily="18" charset="0"/>
                <a:cs typeface="Times New Roman" pitchFamily="18" charset="0"/>
              </a:rPr>
              <a:t>Le categorie di attività economiche</a:t>
            </a:r>
            <a:br>
              <a:rPr lang="it-IT" altLang="it-IT" sz="2800" b="1" dirty="0" smtClean="0">
                <a:latin typeface="Garamond" pitchFamily="18" charset="0"/>
                <a:cs typeface="Times New Roman" pitchFamily="18" charset="0"/>
              </a:rPr>
            </a:br>
            <a:r>
              <a:rPr lang="it-IT" altLang="it-IT" sz="2800" b="1" dirty="0">
                <a:latin typeface="Garamond" pitchFamily="18" charset="0"/>
                <a:cs typeface="Times New Roman" pitchFamily="18" charset="0"/>
              </a:rPr>
              <a:t/>
            </a:r>
            <a:br>
              <a:rPr lang="it-IT" altLang="it-IT" sz="2800" b="1" dirty="0">
                <a:latin typeface="Garamond" pitchFamily="18" charset="0"/>
                <a:cs typeface="Times New Roman" pitchFamily="18" charset="0"/>
              </a:rPr>
            </a:br>
            <a:r>
              <a:rPr lang="it-IT" altLang="it-IT" sz="2400" b="1" dirty="0" smtClean="0">
                <a:latin typeface="Garamond" pitchFamily="18" charset="0"/>
                <a:cs typeface="Times New Roman" pitchFamily="18" charset="0"/>
              </a:rPr>
              <a:t>Le condizioni ambientali, culturali, tecnologiche, politiche e di mercato, diverse di regione in regione, aggiungono connotati territoriali a sistemi più generici di classificazione del lavoro produttivo mondiale.  </a:t>
            </a:r>
            <a:br>
              <a:rPr lang="it-IT" altLang="it-IT" sz="2400" b="1" dirty="0" smtClean="0">
                <a:latin typeface="Garamond" pitchFamily="18" charset="0"/>
                <a:cs typeface="Times New Roman" pitchFamily="18" charset="0"/>
              </a:rPr>
            </a:br>
            <a:r>
              <a:rPr lang="it-IT" altLang="it-IT" sz="2400" b="1" dirty="0" smtClean="0">
                <a:latin typeface="Garamond" pitchFamily="18" charset="0"/>
                <a:cs typeface="Times New Roman" pitchFamily="18" charset="0"/>
              </a:rPr>
              <a:t>Un modo per procedere a questa catalogazione consiste nel concepire l’attività economica come distribuita lungo un </a:t>
            </a:r>
            <a:r>
              <a:rPr lang="it-IT" altLang="it-IT" sz="2400" b="1" i="1" dirty="0" smtClean="0">
                <a:latin typeface="Garamond" pitchFamily="18" charset="0"/>
                <a:cs typeface="Times New Roman" pitchFamily="18" charset="0"/>
              </a:rPr>
              <a:t>continuum</a:t>
            </a:r>
            <a:r>
              <a:rPr lang="it-IT" altLang="it-IT" sz="2400" b="1" dirty="0" smtClean="0">
                <a:latin typeface="Garamond" pitchFamily="18" charset="0"/>
                <a:cs typeface="Times New Roman" pitchFamily="18" charset="0"/>
              </a:rPr>
              <a:t> nel quale vadano aumentando sia la complessità del prodotto o del servizio, sia lo svincolarsi di esso dall’ambiente naturale.</a:t>
            </a:r>
            <a:br>
              <a:rPr lang="it-IT" altLang="it-IT" sz="2400" b="1" dirty="0" smtClean="0">
                <a:latin typeface="Garamond" pitchFamily="18" charset="0"/>
                <a:cs typeface="Times New Roman" pitchFamily="18" charset="0"/>
              </a:rPr>
            </a:br>
            <a:r>
              <a:rPr lang="it-IT" altLang="it-IT" sz="2400" b="1" dirty="0" smtClean="0">
                <a:latin typeface="Garamond" pitchFamily="18" charset="0"/>
                <a:cs typeface="Times New Roman" pitchFamily="18" charset="0"/>
              </a:rPr>
              <a:t>In questa prospettiva, è possibile distinguere un numero ristretto di stadi produttivi e attività di servizio.</a:t>
            </a:r>
            <a:endParaRPr lang="it-IT" altLang="it-IT" sz="2800" b="1" dirty="0" smtClean="0">
              <a:latin typeface="Garamond" pitchFamily="18" charset="0"/>
              <a:cs typeface="Times New Roman" pitchFamily="18" charset="0"/>
            </a:endParaRPr>
          </a:p>
        </p:txBody>
      </p:sp>
    </p:spTree>
    <p:extLst>
      <p:ext uri="{BB962C8B-B14F-4D97-AF65-F5344CB8AC3E}">
        <p14:creationId xmlns:p14="http://schemas.microsoft.com/office/powerpoint/2010/main" val="1175022897"/>
      </p:ext>
    </p:extLst>
  </p:cSld>
  <p:clrMapOvr>
    <a:masterClrMapping/>
  </p:clrMapOvr>
  <p:transition>
    <p:pull dir="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04800" y="304801"/>
            <a:ext cx="8534400" cy="315888"/>
          </a:xfrm>
        </p:spPr>
        <p:txBody>
          <a:bodyPr/>
          <a:lstStyle/>
          <a:p>
            <a:pPr eaLnBrk="1" hangingPunct="1"/>
            <a:r>
              <a:rPr lang="it-IT" altLang="it-IT" sz="2800" b="1" dirty="0" smtClean="0">
                <a:latin typeface="Garamond" pitchFamily="18" charset="0"/>
              </a:rPr>
              <a:t>Le categorie delle attività economiche</a:t>
            </a:r>
            <a:endParaRPr lang="it-IT" altLang="it-IT" sz="2800" b="1" dirty="0" smtClean="0">
              <a:latin typeface="Garamond" pitchFamily="18" charset="0"/>
              <a:cs typeface="Times New Roman" pitchFamily="18" charset="0"/>
            </a:endParaRPr>
          </a:p>
        </p:txBody>
      </p:sp>
      <p:pic>
        <p:nvPicPr>
          <p:cNvPr id="2" name="Immagin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67744" y="765360"/>
            <a:ext cx="4701077" cy="5904000"/>
          </a:xfrm>
          <a:prstGeom prst="rect">
            <a:avLst/>
          </a:prstGeom>
        </p:spPr>
      </p:pic>
    </p:spTree>
    <p:extLst>
      <p:ext uri="{BB962C8B-B14F-4D97-AF65-F5344CB8AC3E}">
        <p14:creationId xmlns:p14="http://schemas.microsoft.com/office/powerpoint/2010/main" val="2880475704"/>
      </p:ext>
    </p:extLst>
  </p:cSld>
  <p:clrMapOvr>
    <a:masterClrMapping/>
  </p:clrMapOvr>
  <p:transition>
    <p:pull dir="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04800" y="214313"/>
            <a:ext cx="8534400" cy="6429375"/>
          </a:xfrm>
        </p:spPr>
        <p:txBody>
          <a:bodyPr/>
          <a:lstStyle/>
          <a:p>
            <a:pPr algn="l" eaLnBrk="1" hangingPunct="1"/>
            <a:r>
              <a:rPr lang="it-IT" altLang="it-IT" sz="2800" b="1" dirty="0" smtClean="0">
                <a:latin typeface="Garamond" pitchFamily="18" charset="0"/>
                <a:cs typeface="Times New Roman" pitchFamily="18" charset="0"/>
              </a:rPr>
              <a:t>Le attività economiche primarie</a:t>
            </a:r>
            <a:br>
              <a:rPr lang="it-IT" altLang="it-IT" sz="2800" b="1" dirty="0" smtClean="0">
                <a:latin typeface="Garamond" pitchFamily="18" charset="0"/>
                <a:cs typeface="Times New Roman" pitchFamily="18" charset="0"/>
              </a:rPr>
            </a:br>
            <a:r>
              <a:rPr lang="it-IT" altLang="it-IT" sz="2400" b="1" dirty="0" smtClean="0">
                <a:latin typeface="Garamond" pitchFamily="18" charset="0"/>
                <a:cs typeface="Times New Roman" pitchFamily="18" charset="0"/>
              </a:rPr>
              <a:t/>
            </a:r>
            <a:br>
              <a:rPr lang="it-IT" altLang="it-IT" sz="2400" b="1" dirty="0" smtClean="0">
                <a:latin typeface="Garamond" pitchFamily="18" charset="0"/>
                <a:cs typeface="Times New Roman" pitchFamily="18" charset="0"/>
              </a:rPr>
            </a:br>
            <a:r>
              <a:rPr lang="it-IT" altLang="it-IT" sz="2400" b="1" dirty="0" smtClean="0">
                <a:latin typeface="Garamond" pitchFamily="18" charset="0"/>
                <a:cs typeface="Times New Roman" pitchFamily="18" charset="0"/>
              </a:rPr>
              <a:t>Sono quelle attività che raccolgono o estraggono qualcosa dalla terra. Si collocano all’inizio del ciclo produttivo, nel quale gli esseri umani sono in più stretto contatto con le risorse e le potenzialità dell’ambiente. Tali attività implicano la produzione di generi alimentari di base e di materie prime: esempi tipici sono la caccia e la raccolta, la pastorizia, l’agricoltura, la pesca, la selvicoltura, l’estrazione mineraria e le cave.</a:t>
            </a:r>
            <a:endParaRPr lang="it-IT" altLang="it-IT" sz="2800" b="1" dirty="0" smtClean="0">
              <a:latin typeface="Garamond" pitchFamily="18" charset="0"/>
              <a:cs typeface="Times New Roman" pitchFamily="18" charset="0"/>
            </a:endParaRPr>
          </a:p>
        </p:txBody>
      </p:sp>
    </p:spTree>
    <p:extLst>
      <p:ext uri="{BB962C8B-B14F-4D97-AF65-F5344CB8AC3E}">
        <p14:creationId xmlns:p14="http://schemas.microsoft.com/office/powerpoint/2010/main" val="1293205077"/>
      </p:ext>
    </p:extLst>
  </p:cSld>
  <p:clrMapOvr>
    <a:masterClrMapping/>
  </p:clrMapOvr>
  <p:transition>
    <p:pull dir="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04800" y="214313"/>
            <a:ext cx="8534400" cy="6429375"/>
          </a:xfrm>
        </p:spPr>
        <p:txBody>
          <a:bodyPr/>
          <a:lstStyle/>
          <a:p>
            <a:pPr algn="l" eaLnBrk="1" hangingPunct="1"/>
            <a:r>
              <a:rPr lang="it-IT" altLang="it-IT" sz="2800" b="1" dirty="0" smtClean="0">
                <a:latin typeface="Garamond" pitchFamily="18" charset="0"/>
                <a:cs typeface="Times New Roman" pitchFamily="18" charset="0"/>
              </a:rPr>
              <a:t>Le attività economiche secondarie</a:t>
            </a:r>
            <a:br>
              <a:rPr lang="it-IT" altLang="it-IT" sz="2800" b="1" dirty="0" smtClean="0">
                <a:latin typeface="Garamond" pitchFamily="18" charset="0"/>
                <a:cs typeface="Times New Roman" pitchFamily="18" charset="0"/>
              </a:rPr>
            </a:br>
            <a:r>
              <a:rPr lang="it-IT" altLang="it-IT" sz="2400" b="1" dirty="0" smtClean="0">
                <a:latin typeface="Garamond" pitchFamily="18" charset="0"/>
                <a:cs typeface="Times New Roman" pitchFamily="18" charset="0"/>
              </a:rPr>
              <a:t/>
            </a:r>
            <a:br>
              <a:rPr lang="it-IT" altLang="it-IT" sz="2400" b="1" dirty="0" smtClean="0">
                <a:latin typeface="Garamond" pitchFamily="18" charset="0"/>
                <a:cs typeface="Times New Roman" pitchFamily="18" charset="0"/>
              </a:rPr>
            </a:br>
            <a:r>
              <a:rPr lang="it-IT" altLang="it-IT" sz="2400" b="1" dirty="0" smtClean="0">
                <a:latin typeface="Garamond" pitchFamily="18" charset="0"/>
                <a:cs typeface="Times New Roman" pitchFamily="18" charset="0"/>
              </a:rPr>
              <a:t>Sono quelle che aggiungono valore ai materiali, modificandone la forma o combinandoli, per creare prodotti più utili, e dunque di maggiore valore. Il modo di conferire ai materiali tale utilità di forma può variare dalla semplice produzione di manufatti in ceramica o di legno al raffinato assemblaggio di articoli elettronici o di veicoli spaziali. Sono incluse in questa fase del procedimento produttivo la fusione del rame, la fabbricazione dell’acciaio, la siderurgia, la produzione di automobili, le industrie tessili e chimiche, in pratica l’intera gamma delle </a:t>
            </a:r>
            <a:r>
              <a:rPr lang="it-IT" altLang="it-IT" sz="2400" b="1" u="sng" dirty="0" smtClean="0">
                <a:latin typeface="Garamond" pitchFamily="18" charset="0"/>
                <a:cs typeface="Times New Roman" pitchFamily="18" charset="0"/>
              </a:rPr>
              <a:t>industrie manifatturiere e di produzione</a:t>
            </a:r>
            <a:r>
              <a:rPr lang="it-IT" altLang="it-IT" sz="2400" b="1" dirty="0" smtClean="0">
                <a:latin typeface="Garamond" pitchFamily="18" charset="0"/>
                <a:cs typeface="Times New Roman" pitchFamily="18" charset="0"/>
              </a:rPr>
              <a:t>. Ne fanno parte anche la </a:t>
            </a:r>
            <a:r>
              <a:rPr lang="it-IT" altLang="it-IT" sz="2400" b="1" u="sng" dirty="0" smtClean="0">
                <a:latin typeface="Garamond" pitchFamily="18" charset="0"/>
                <a:cs typeface="Times New Roman" pitchFamily="18" charset="0"/>
              </a:rPr>
              <a:t>produzione di energia</a:t>
            </a:r>
            <a:r>
              <a:rPr lang="it-IT" altLang="it-IT" sz="2400" b="1" dirty="0" smtClean="0">
                <a:latin typeface="Garamond" pitchFamily="18" charset="0"/>
                <a:cs typeface="Times New Roman" pitchFamily="18" charset="0"/>
              </a:rPr>
              <a:t> e </a:t>
            </a:r>
            <a:r>
              <a:rPr lang="it-IT" altLang="it-IT" sz="2400" b="1" u="sng" dirty="0" smtClean="0">
                <a:latin typeface="Garamond" pitchFamily="18" charset="0"/>
                <a:cs typeface="Times New Roman" pitchFamily="18" charset="0"/>
              </a:rPr>
              <a:t>l’industria edilizia</a:t>
            </a:r>
            <a:r>
              <a:rPr lang="it-IT" altLang="it-IT" sz="2400" b="1" dirty="0" smtClean="0">
                <a:latin typeface="Garamond" pitchFamily="18" charset="0"/>
                <a:cs typeface="Times New Roman" pitchFamily="18" charset="0"/>
              </a:rPr>
              <a:t>.</a:t>
            </a:r>
            <a:endParaRPr lang="it-IT" altLang="it-IT" sz="2800" b="1" dirty="0" smtClean="0">
              <a:latin typeface="Garamond" pitchFamily="18" charset="0"/>
              <a:cs typeface="Times New Roman" pitchFamily="18" charset="0"/>
            </a:endParaRPr>
          </a:p>
        </p:txBody>
      </p:sp>
    </p:spTree>
    <p:extLst>
      <p:ext uri="{BB962C8B-B14F-4D97-AF65-F5344CB8AC3E}">
        <p14:creationId xmlns:p14="http://schemas.microsoft.com/office/powerpoint/2010/main" val="2394987951"/>
      </p:ext>
    </p:extLst>
  </p:cSld>
  <p:clrMapOvr>
    <a:masterClrMapping/>
  </p:clrMapOvr>
  <p:transition>
    <p:pull dir="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04800" y="214313"/>
            <a:ext cx="8534400" cy="6429375"/>
          </a:xfrm>
        </p:spPr>
        <p:txBody>
          <a:bodyPr/>
          <a:lstStyle/>
          <a:p>
            <a:pPr algn="l" eaLnBrk="1" hangingPunct="1"/>
            <a:r>
              <a:rPr lang="it-IT" altLang="it-IT" sz="2800" b="1" dirty="0" smtClean="0">
                <a:latin typeface="Garamond" pitchFamily="18" charset="0"/>
                <a:cs typeface="Times New Roman" pitchFamily="18" charset="0"/>
              </a:rPr>
              <a:t>Le attività economiche terziarie</a:t>
            </a:r>
            <a:br>
              <a:rPr lang="it-IT" altLang="it-IT" sz="2800" b="1" dirty="0" smtClean="0">
                <a:latin typeface="Garamond" pitchFamily="18" charset="0"/>
                <a:cs typeface="Times New Roman" pitchFamily="18" charset="0"/>
              </a:rPr>
            </a:br>
            <a:r>
              <a:rPr lang="it-IT" altLang="it-IT" sz="2400" b="1" dirty="0" smtClean="0">
                <a:latin typeface="Garamond" pitchFamily="18" charset="0"/>
                <a:cs typeface="Times New Roman" pitchFamily="18" charset="0"/>
              </a:rPr>
              <a:t/>
            </a:r>
            <a:br>
              <a:rPr lang="it-IT" altLang="it-IT" sz="2400" b="1" dirty="0" smtClean="0">
                <a:latin typeface="Garamond" pitchFamily="18" charset="0"/>
                <a:cs typeface="Times New Roman" pitchFamily="18" charset="0"/>
              </a:rPr>
            </a:br>
            <a:r>
              <a:rPr lang="it-IT" altLang="it-IT" sz="2400" b="1" dirty="0" smtClean="0">
                <a:latin typeface="Garamond" pitchFamily="18" charset="0"/>
                <a:cs typeface="Times New Roman" pitchFamily="18" charset="0"/>
              </a:rPr>
              <a:t>Consistono in quelle occupazioni e specializzazioni lavorative che forniscono </a:t>
            </a:r>
            <a:r>
              <a:rPr lang="it-IT" altLang="it-IT" sz="2400" b="1" u="sng" dirty="0" smtClean="0">
                <a:latin typeface="Garamond" pitchFamily="18" charset="0"/>
                <a:cs typeface="Times New Roman" pitchFamily="18" charset="0"/>
              </a:rPr>
              <a:t>servizi</a:t>
            </a:r>
            <a:r>
              <a:rPr lang="it-IT" altLang="it-IT" sz="2400" b="1" dirty="0" smtClean="0">
                <a:latin typeface="Garamond" pitchFamily="18" charset="0"/>
                <a:cs typeface="Times New Roman" pitchFamily="18" charset="0"/>
              </a:rPr>
              <a:t> ai settori primario e secondario e beni e servizi alla comunità in genere e all’individuo. Comprendono servizi finanziari, commerciali, professionali, amministrativi e personali e costituiscono il vitale collegamento tra produttore e consumatore, perché le occupazioni del terziario includono primariamente le attività di commercio all’ingrosso e al dettaglio, comprese le vendite via internet, indispensabili in società a forte interdipendenza. I servizi del terziario, inoltre, forniscono ai produttori un’informazione essenziale: l’entità della domanda di mercato, senza conoscere la quale sono impossibili decisioni produttive economicamente giustificabili.</a:t>
            </a:r>
            <a:endParaRPr lang="it-IT" altLang="it-IT" sz="2800" b="1" dirty="0" smtClean="0">
              <a:latin typeface="Garamond" pitchFamily="18" charset="0"/>
              <a:cs typeface="Times New Roman" pitchFamily="18" charset="0"/>
            </a:endParaRPr>
          </a:p>
        </p:txBody>
      </p:sp>
    </p:spTree>
    <p:extLst>
      <p:ext uri="{BB962C8B-B14F-4D97-AF65-F5344CB8AC3E}">
        <p14:creationId xmlns:p14="http://schemas.microsoft.com/office/powerpoint/2010/main" val="2122180198"/>
      </p:ext>
    </p:extLst>
  </p:cSld>
  <p:clrMapOvr>
    <a:masterClrMapping/>
  </p:clrMapOvr>
  <p:transition>
    <p:pull dir="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04800" y="214313"/>
            <a:ext cx="8534400" cy="6429375"/>
          </a:xfrm>
        </p:spPr>
        <p:txBody>
          <a:bodyPr/>
          <a:lstStyle/>
          <a:p>
            <a:pPr algn="l" eaLnBrk="1" hangingPunct="1"/>
            <a:r>
              <a:rPr lang="it-IT" altLang="it-IT" sz="2800" b="1" dirty="0" smtClean="0">
                <a:latin typeface="Garamond" pitchFamily="18" charset="0"/>
                <a:cs typeface="Times New Roman" pitchFamily="18" charset="0"/>
              </a:rPr>
              <a:t>Le attività economiche quaternarie e quinarie</a:t>
            </a:r>
            <a:br>
              <a:rPr lang="it-IT" altLang="it-IT" sz="2800" b="1" dirty="0" smtClean="0">
                <a:latin typeface="Garamond" pitchFamily="18" charset="0"/>
                <a:cs typeface="Times New Roman" pitchFamily="18" charset="0"/>
              </a:rPr>
            </a:br>
            <a:r>
              <a:rPr lang="it-IT" altLang="it-IT" sz="2400" b="1" dirty="0" smtClean="0">
                <a:latin typeface="Garamond" pitchFamily="18" charset="0"/>
                <a:cs typeface="Times New Roman" pitchFamily="18" charset="0"/>
              </a:rPr>
              <a:t/>
            </a:r>
            <a:br>
              <a:rPr lang="it-IT" altLang="it-IT" sz="2400" b="1" dirty="0" smtClean="0">
                <a:latin typeface="Garamond" pitchFamily="18" charset="0"/>
                <a:cs typeface="Times New Roman" pitchFamily="18" charset="0"/>
              </a:rPr>
            </a:br>
            <a:r>
              <a:rPr lang="it-IT" altLang="it-IT" sz="2400" b="1" dirty="0" smtClean="0">
                <a:latin typeface="Garamond" pitchFamily="18" charset="0"/>
                <a:cs typeface="Times New Roman" pitchFamily="18" charset="0"/>
              </a:rPr>
              <a:t>Nelle società con economie avanzate, un numero crescente di individui e intere organizzazioni operano per elaborare e diffondere informazioni e amministrare e controllare le iniziative proprie e altrui.</a:t>
            </a:r>
            <a:br>
              <a:rPr lang="it-IT" altLang="it-IT" sz="2400" b="1" dirty="0" smtClean="0">
                <a:latin typeface="Garamond" pitchFamily="18" charset="0"/>
                <a:cs typeface="Times New Roman" pitchFamily="18" charset="0"/>
              </a:rPr>
            </a:br>
            <a:r>
              <a:rPr lang="it-IT" altLang="it-IT" sz="2400" b="1" dirty="0" smtClean="0">
                <a:latin typeface="Garamond" pitchFamily="18" charset="0"/>
                <a:cs typeface="Times New Roman" pitchFamily="18" charset="0"/>
              </a:rPr>
              <a:t>Il termine quaternario si applica a una quarta classe di attività economiche, interamente composta dai servizi resi da professionisti impegnati nel campo dell’istruzione, del governo, della gestione, dei processi informativi e della ricerca.</a:t>
            </a:r>
            <a:br>
              <a:rPr lang="it-IT" altLang="it-IT" sz="2400" b="1" dirty="0" smtClean="0">
                <a:latin typeface="Garamond" pitchFamily="18" charset="0"/>
                <a:cs typeface="Times New Roman" pitchFamily="18" charset="0"/>
              </a:rPr>
            </a:br>
            <a:r>
              <a:rPr lang="it-IT" altLang="it-IT" sz="2400" b="1" dirty="0" smtClean="0">
                <a:latin typeface="Garamond" pitchFamily="18" charset="0"/>
                <a:cs typeface="Times New Roman" pitchFamily="18" charset="0"/>
              </a:rPr>
              <a:t>A volte si distingue una suddivisione di queste funzioni direttive – le attività quinarie – per evidenziare il ruolo dei centri decisionali ad alto livello, in tutti i tipi di organizzazioni su larga scala, pubbliche e private.</a:t>
            </a:r>
            <a:endParaRPr lang="it-IT" altLang="it-IT" sz="2800" b="1" dirty="0" smtClean="0">
              <a:latin typeface="Garamond" pitchFamily="18" charset="0"/>
              <a:cs typeface="Times New Roman" pitchFamily="18" charset="0"/>
            </a:endParaRPr>
          </a:p>
        </p:txBody>
      </p:sp>
    </p:spTree>
    <p:extLst>
      <p:ext uri="{BB962C8B-B14F-4D97-AF65-F5344CB8AC3E}">
        <p14:creationId xmlns:p14="http://schemas.microsoft.com/office/powerpoint/2010/main" val="613012785"/>
      </p:ext>
    </p:extLst>
  </p:cSld>
  <p:clrMapOvr>
    <a:masterClrMapping/>
  </p:clrMapOvr>
  <p:transition>
    <p:pull dir="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04800" y="214313"/>
            <a:ext cx="8534400" cy="6429375"/>
          </a:xfrm>
        </p:spPr>
        <p:txBody>
          <a:bodyPr/>
          <a:lstStyle/>
          <a:p>
            <a:pPr algn="l" eaLnBrk="1" hangingPunct="1"/>
            <a:r>
              <a:rPr lang="it-IT" altLang="it-IT" sz="2800" b="1" dirty="0" smtClean="0">
                <a:latin typeface="Garamond" pitchFamily="18" charset="0"/>
                <a:cs typeface="Times New Roman" pitchFamily="18" charset="0"/>
              </a:rPr>
              <a:t>Le attività economiche «di raccolta»</a:t>
            </a:r>
            <a:br>
              <a:rPr lang="it-IT" altLang="it-IT" sz="2800" b="1" dirty="0" smtClean="0">
                <a:latin typeface="Garamond" pitchFamily="18" charset="0"/>
                <a:cs typeface="Times New Roman" pitchFamily="18" charset="0"/>
              </a:rPr>
            </a:br>
            <a:r>
              <a:rPr lang="it-IT" altLang="it-IT" sz="2800" b="1" dirty="0">
                <a:latin typeface="Garamond" pitchFamily="18" charset="0"/>
                <a:cs typeface="Times New Roman" pitchFamily="18" charset="0"/>
              </a:rPr>
              <a:t/>
            </a:r>
            <a:br>
              <a:rPr lang="it-IT" altLang="it-IT" sz="2800" b="1" dirty="0">
                <a:latin typeface="Garamond" pitchFamily="18" charset="0"/>
                <a:cs typeface="Times New Roman" pitchFamily="18" charset="0"/>
              </a:rPr>
            </a:br>
            <a:r>
              <a:rPr lang="it-IT" altLang="it-IT" sz="2400" b="1" dirty="0" smtClean="0">
                <a:latin typeface="Garamond" pitchFamily="18" charset="0"/>
                <a:cs typeface="Times New Roman" pitchFamily="18" charset="0"/>
              </a:rPr>
              <a:t>- la pesca (acque interne, allevamento ittico, pesca marittima);</a:t>
            </a:r>
            <a:br>
              <a:rPr lang="it-IT" altLang="it-IT" sz="2400" b="1" dirty="0" smtClean="0">
                <a:latin typeface="Garamond" pitchFamily="18" charset="0"/>
                <a:cs typeface="Times New Roman" pitchFamily="18" charset="0"/>
              </a:rPr>
            </a:br>
            <a:r>
              <a:rPr lang="it-IT" altLang="it-IT" sz="2400" b="1" dirty="0">
                <a:latin typeface="Garamond" pitchFamily="18" charset="0"/>
                <a:cs typeface="Times New Roman" pitchFamily="18" charset="0"/>
              </a:rPr>
              <a:t/>
            </a:r>
            <a:br>
              <a:rPr lang="it-IT" altLang="it-IT" sz="2400" b="1" dirty="0">
                <a:latin typeface="Garamond" pitchFamily="18" charset="0"/>
                <a:cs typeface="Times New Roman" pitchFamily="18" charset="0"/>
              </a:rPr>
            </a:br>
            <a:r>
              <a:rPr lang="it-IT" altLang="it-IT" sz="2400" b="1" dirty="0" smtClean="0">
                <a:latin typeface="Garamond" pitchFamily="18" charset="0"/>
                <a:cs typeface="Times New Roman" pitchFamily="18" charset="0"/>
              </a:rPr>
              <a:t>- la selvicoltura;</a:t>
            </a:r>
            <a:br>
              <a:rPr lang="it-IT" altLang="it-IT" sz="2400" b="1" dirty="0" smtClean="0">
                <a:latin typeface="Garamond" pitchFamily="18" charset="0"/>
                <a:cs typeface="Times New Roman" pitchFamily="18" charset="0"/>
              </a:rPr>
            </a:br>
            <a:r>
              <a:rPr lang="it-IT" altLang="it-IT" sz="2400" b="1" dirty="0">
                <a:latin typeface="Garamond" pitchFamily="18" charset="0"/>
                <a:cs typeface="Times New Roman" pitchFamily="18" charset="0"/>
              </a:rPr>
              <a:t/>
            </a:r>
            <a:br>
              <a:rPr lang="it-IT" altLang="it-IT" sz="2400" b="1" dirty="0">
                <a:latin typeface="Garamond" pitchFamily="18" charset="0"/>
                <a:cs typeface="Times New Roman" pitchFamily="18" charset="0"/>
              </a:rPr>
            </a:br>
            <a:r>
              <a:rPr lang="it-IT" altLang="it-IT" sz="2400" b="1" dirty="0" smtClean="0">
                <a:latin typeface="Garamond" pitchFamily="18" charset="0"/>
                <a:cs typeface="Times New Roman" pitchFamily="18" charset="0"/>
              </a:rPr>
              <a:t>- la caccia (carne, animali da pelliccia).</a:t>
            </a:r>
          </a:p>
        </p:txBody>
      </p:sp>
    </p:spTree>
    <p:extLst>
      <p:ext uri="{BB962C8B-B14F-4D97-AF65-F5344CB8AC3E}">
        <p14:creationId xmlns:p14="http://schemas.microsoft.com/office/powerpoint/2010/main" val="1021343911"/>
      </p:ext>
    </p:extLst>
  </p:cSld>
  <p:clrMapOvr>
    <a:masterClrMapping/>
  </p:clrMapOvr>
  <p:transition>
    <p:pull dir="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04800" y="304800"/>
            <a:ext cx="8534400" cy="766763"/>
          </a:xfrm>
        </p:spPr>
        <p:txBody>
          <a:bodyPr/>
          <a:lstStyle/>
          <a:p>
            <a:pPr eaLnBrk="1" hangingPunct="1"/>
            <a:r>
              <a:rPr lang="it-IT" altLang="it-IT" sz="2800" b="1" dirty="0" smtClean="0">
                <a:latin typeface="Garamond" pitchFamily="18" charset="0"/>
              </a:rPr>
              <a:t>La pesca nel mondo</a:t>
            </a:r>
            <a:endParaRPr lang="it-IT" altLang="it-IT" sz="2800" b="1" dirty="0" smtClean="0">
              <a:latin typeface="Garamond" pitchFamily="18" charset="0"/>
              <a:cs typeface="Times New Roman" pitchFamily="18" charset="0"/>
            </a:endParaRPr>
          </a:p>
        </p:txBody>
      </p:sp>
      <p:pic>
        <p:nvPicPr>
          <p:cNvPr id="2" name="Immagin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5536" y="1340768"/>
            <a:ext cx="8280000" cy="4933370"/>
          </a:xfrm>
          <a:prstGeom prst="rect">
            <a:avLst/>
          </a:prstGeom>
        </p:spPr>
      </p:pic>
    </p:spTree>
    <p:extLst>
      <p:ext uri="{BB962C8B-B14F-4D97-AF65-F5344CB8AC3E}">
        <p14:creationId xmlns:p14="http://schemas.microsoft.com/office/powerpoint/2010/main" val="157326502"/>
      </p:ext>
    </p:extLst>
  </p:cSld>
  <p:clrMapOvr>
    <a:masterClrMapping/>
  </p:clrMapOvr>
  <p:transition>
    <p:pull dir="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04800" y="304800"/>
            <a:ext cx="8534400" cy="766763"/>
          </a:xfrm>
        </p:spPr>
        <p:txBody>
          <a:bodyPr/>
          <a:lstStyle/>
          <a:p>
            <a:pPr eaLnBrk="1" hangingPunct="1"/>
            <a:r>
              <a:rPr lang="it-IT" altLang="it-IT" sz="2800" b="1" dirty="0" smtClean="0">
                <a:latin typeface="Garamond" pitchFamily="18" charset="0"/>
              </a:rPr>
              <a:t>La selvicoltura</a:t>
            </a:r>
            <a:endParaRPr lang="it-IT" altLang="it-IT" sz="2800" b="1" dirty="0" smtClean="0">
              <a:latin typeface="Garamond" pitchFamily="18" charset="0"/>
              <a:cs typeface="Times New Roman" pitchFamily="18" charset="0"/>
            </a:endParaRPr>
          </a:p>
        </p:txBody>
      </p:sp>
      <p:pic>
        <p:nvPicPr>
          <p:cNvPr id="2" name="Immagin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6456" y="1196752"/>
            <a:ext cx="8280000" cy="5323455"/>
          </a:xfrm>
          <a:prstGeom prst="rect">
            <a:avLst/>
          </a:prstGeom>
        </p:spPr>
      </p:pic>
    </p:spTree>
    <p:extLst>
      <p:ext uri="{BB962C8B-B14F-4D97-AF65-F5344CB8AC3E}">
        <p14:creationId xmlns:p14="http://schemas.microsoft.com/office/powerpoint/2010/main" val="2278712009"/>
      </p:ext>
    </p:extLst>
  </p:cSld>
  <p:clrMapOvr>
    <a:masterClrMapping/>
  </p:clrMapOvr>
  <p:transition>
    <p:pull dir="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304800" y="304800"/>
            <a:ext cx="8534400" cy="531912"/>
          </a:xfrm>
        </p:spPr>
        <p:txBody>
          <a:bodyPr/>
          <a:lstStyle/>
          <a:p>
            <a:pPr algn="l"/>
            <a:r>
              <a:rPr lang="it-IT" altLang="it-IT" sz="2800" b="1" dirty="0" smtClean="0">
                <a:latin typeface="Garamond" pitchFamily="18" charset="0"/>
              </a:rPr>
              <a:t>Le condizioni ottimali dell’agricoltura</a:t>
            </a:r>
            <a:endParaRPr lang="it-IT" altLang="it-IT" sz="2800" b="1" dirty="0">
              <a:latin typeface="Garamond" pitchFamily="18" charset="0"/>
              <a:cs typeface="Times New Roman" pitchFamily="18" charset="0"/>
            </a:endParaRPr>
          </a:p>
        </p:txBody>
      </p:sp>
      <p:pic>
        <p:nvPicPr>
          <p:cNvPr id="1026" name="Picture 2" descr="D:\Geografia BASA\Immagini Agricoltura\Calore e precipitazioni.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79712" y="908720"/>
            <a:ext cx="5089029" cy="576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9940117"/>
      </p:ext>
    </p:extLst>
  </p:cSld>
  <p:clrMapOvr>
    <a:masterClrMapping/>
  </p:clrMapOvr>
  <p:transition>
    <p:pull dir="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04800" y="304800"/>
            <a:ext cx="8534400" cy="315887"/>
          </a:xfrm>
        </p:spPr>
        <p:txBody>
          <a:bodyPr/>
          <a:lstStyle/>
          <a:p>
            <a:pPr eaLnBrk="1" hangingPunct="1"/>
            <a:r>
              <a:rPr lang="it-IT" altLang="it-IT" sz="2800" b="1" dirty="0" smtClean="0">
                <a:latin typeface="Garamond" pitchFamily="18" charset="0"/>
              </a:rPr>
              <a:t>Lunghezza media della stagione vegetativa</a:t>
            </a:r>
            <a:endParaRPr lang="it-IT" altLang="it-IT" sz="2800" b="1" dirty="0" smtClean="0">
              <a:latin typeface="Garamond" pitchFamily="18" charset="0"/>
              <a:cs typeface="Times New Roman" pitchFamily="18" charset="0"/>
            </a:endParaRPr>
          </a:p>
        </p:txBody>
      </p:sp>
      <p:pic>
        <p:nvPicPr>
          <p:cNvPr id="2" name="Immagin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6456" y="836712"/>
            <a:ext cx="8280000" cy="5774748"/>
          </a:xfrm>
          <a:prstGeom prst="rect">
            <a:avLst/>
          </a:prstGeom>
        </p:spPr>
      </p:pic>
    </p:spTree>
    <p:extLst>
      <p:ext uri="{BB962C8B-B14F-4D97-AF65-F5344CB8AC3E}">
        <p14:creationId xmlns:p14="http://schemas.microsoft.com/office/powerpoint/2010/main" val="555381373"/>
      </p:ext>
    </p:extLst>
  </p:cSld>
  <p:clrMapOvr>
    <a:masterClrMapping/>
  </p:clrMapOvr>
  <p:transition>
    <p:pull dir="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04800" y="214313"/>
            <a:ext cx="8534400" cy="6429375"/>
          </a:xfrm>
        </p:spPr>
        <p:txBody>
          <a:bodyPr/>
          <a:lstStyle/>
          <a:p>
            <a:pPr algn="l" eaLnBrk="1" hangingPunct="1"/>
            <a:r>
              <a:rPr lang="it-IT" altLang="it-IT" sz="2800" b="1" dirty="0" smtClean="0">
                <a:latin typeface="Garamond" pitchFamily="18" charset="0"/>
                <a:cs typeface="Times New Roman" pitchFamily="18" charset="0"/>
              </a:rPr>
              <a:t>La prima rivoluzione agricola</a:t>
            </a:r>
            <a:br>
              <a:rPr lang="it-IT" altLang="it-IT" sz="2800" b="1" dirty="0" smtClean="0">
                <a:latin typeface="Garamond" pitchFamily="18" charset="0"/>
                <a:cs typeface="Times New Roman" pitchFamily="18" charset="0"/>
              </a:rPr>
            </a:br>
            <a:r>
              <a:rPr lang="it-IT" altLang="it-IT" sz="2800" b="1" dirty="0">
                <a:latin typeface="Garamond" pitchFamily="18" charset="0"/>
                <a:cs typeface="Times New Roman" pitchFamily="18" charset="0"/>
              </a:rPr>
              <a:t/>
            </a:r>
            <a:br>
              <a:rPr lang="it-IT" altLang="it-IT" sz="2800" b="1" dirty="0">
                <a:latin typeface="Garamond" pitchFamily="18" charset="0"/>
                <a:cs typeface="Times New Roman" pitchFamily="18" charset="0"/>
              </a:rPr>
            </a:br>
            <a:r>
              <a:rPr lang="it-IT" altLang="it-IT" sz="2400" b="1" dirty="0" smtClean="0">
                <a:latin typeface="Garamond" pitchFamily="18" charset="0"/>
                <a:cs typeface="Times New Roman" pitchFamily="18" charset="0"/>
              </a:rPr>
              <a:t>Nelle aree prospere ebbero origine l’agricoltura, la coltivazione delle piante domesticate e l’allevamento degli animali.</a:t>
            </a:r>
            <a:br>
              <a:rPr lang="it-IT" altLang="it-IT" sz="2400" b="1" dirty="0" smtClean="0">
                <a:latin typeface="Garamond" pitchFamily="18" charset="0"/>
                <a:cs typeface="Times New Roman" pitchFamily="18" charset="0"/>
              </a:rPr>
            </a:br>
            <a:r>
              <a:rPr lang="it-IT" altLang="it-IT" sz="2400" b="1" dirty="0" smtClean="0">
                <a:latin typeface="Garamond" pitchFamily="18" charset="0"/>
                <a:cs typeface="Times New Roman" pitchFamily="18" charset="0"/>
              </a:rPr>
              <a:t>Carl O. </a:t>
            </a:r>
            <a:r>
              <a:rPr lang="it-IT" altLang="it-IT" sz="2400" b="1" dirty="0" err="1" smtClean="0">
                <a:latin typeface="Garamond" pitchFamily="18" charset="0"/>
                <a:cs typeface="Times New Roman" pitchFamily="18" charset="0"/>
              </a:rPr>
              <a:t>Sauer</a:t>
            </a:r>
            <a:r>
              <a:rPr lang="it-IT" altLang="it-IT" sz="2400" b="1" dirty="0" smtClean="0">
                <a:latin typeface="Garamond" pitchFamily="18" charset="0"/>
                <a:cs typeface="Times New Roman" pitchFamily="18" charset="0"/>
              </a:rPr>
              <a:t> (1969) riteneva che gli esperimenti necessari per creare agricoltura e insediarsi in un luogo fossero stati condotti in terre opulente. Solo in tale situazione, infatti, l’uomo avrebbe potuto permettersi di condurre esperimenti sulla coltivazione delle piante e avere il tempo per catturare animali e sottoporli a domesticazione.</a:t>
            </a:r>
          </a:p>
        </p:txBody>
      </p:sp>
    </p:spTree>
    <p:extLst>
      <p:ext uri="{BB962C8B-B14F-4D97-AF65-F5344CB8AC3E}">
        <p14:creationId xmlns:p14="http://schemas.microsoft.com/office/powerpoint/2010/main" val="601640632"/>
      </p:ext>
    </p:extLst>
  </p:cSld>
  <p:clrMapOvr>
    <a:masterClrMapping/>
  </p:clrMapOvr>
  <p:transition>
    <p:pull dir="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04800" y="214313"/>
            <a:ext cx="8534400" cy="6429375"/>
          </a:xfrm>
        </p:spPr>
        <p:txBody>
          <a:bodyPr/>
          <a:lstStyle/>
          <a:p>
            <a:pPr algn="l" eaLnBrk="1" hangingPunct="1"/>
            <a:r>
              <a:rPr lang="it-IT" altLang="it-IT" sz="2800" b="1" dirty="0" smtClean="0">
                <a:latin typeface="Garamond" pitchFamily="18" charset="0"/>
                <a:cs typeface="Times New Roman" pitchFamily="18" charset="0"/>
              </a:rPr>
              <a:t>La domesticazione delle piante</a:t>
            </a:r>
            <a:br>
              <a:rPr lang="it-IT" altLang="it-IT" sz="2800" b="1" dirty="0" smtClean="0">
                <a:latin typeface="Garamond" pitchFamily="18" charset="0"/>
                <a:cs typeface="Times New Roman" pitchFamily="18" charset="0"/>
              </a:rPr>
            </a:br>
            <a:r>
              <a:rPr lang="it-IT" altLang="it-IT" sz="2800" b="1" dirty="0">
                <a:latin typeface="Garamond" pitchFamily="18" charset="0"/>
                <a:cs typeface="Times New Roman" pitchFamily="18" charset="0"/>
              </a:rPr>
              <a:t/>
            </a:r>
            <a:br>
              <a:rPr lang="it-IT" altLang="it-IT" sz="2800" b="1" dirty="0">
                <a:latin typeface="Garamond" pitchFamily="18" charset="0"/>
                <a:cs typeface="Times New Roman" pitchFamily="18" charset="0"/>
              </a:rPr>
            </a:br>
            <a:r>
              <a:rPr lang="it-IT" altLang="it-IT" sz="2400" b="1" dirty="0" smtClean="0">
                <a:latin typeface="Garamond" pitchFamily="18" charset="0"/>
                <a:cs typeface="Times New Roman" pitchFamily="18" charset="0"/>
              </a:rPr>
              <a:t>Secondo </a:t>
            </a:r>
            <a:r>
              <a:rPr lang="it-IT" altLang="it-IT" sz="2400" b="1" dirty="0" err="1" smtClean="0">
                <a:latin typeface="Garamond" pitchFamily="18" charset="0"/>
                <a:cs typeface="Times New Roman" pitchFamily="18" charset="0"/>
              </a:rPr>
              <a:t>Sauer</a:t>
            </a:r>
            <a:r>
              <a:rPr lang="it-IT" altLang="it-IT" sz="2400" b="1" dirty="0" smtClean="0">
                <a:latin typeface="Garamond" pitchFamily="18" charset="0"/>
                <a:cs typeface="Times New Roman" pitchFamily="18" charset="0"/>
              </a:rPr>
              <a:t> l’Asia sudorientale e meridionale è stata la scena, più di 14.000 anni fa, della prima domesticazione di piante tropicali. In quella regione la combinazione di insediamenti umani, margini forestali e corsi di acqua dolce può avere dato origine alla prima coltivazione di piante da radice.</a:t>
            </a:r>
            <a:br>
              <a:rPr lang="it-IT" altLang="it-IT" sz="2400" b="1" dirty="0" smtClean="0">
                <a:latin typeface="Garamond" pitchFamily="18" charset="0"/>
                <a:cs typeface="Times New Roman" pitchFamily="18" charset="0"/>
              </a:rPr>
            </a:br>
            <a:r>
              <a:rPr lang="it-IT" altLang="it-IT" sz="2400" b="1" dirty="0" smtClean="0">
                <a:latin typeface="Garamond" pitchFamily="18" charset="0"/>
                <a:cs typeface="Times New Roman" pitchFamily="18" charset="0"/>
              </a:rPr>
              <a:t>La coltivazione pianificata di piante da seme è un processo più complesso, che implica la selezione delle sementi, la semina, l’annaffiatura e la raccolta in tempi appropriati. Secondo alcuni la prima domesticazione può essere avvenuta nella valle del Nilo, ma la maggioranza degli studiosi ritiene che questo sviluppo sia avvenuto in una regione dell’Asia sudoccidentale (la Mezzaluna fertile), attraversata da due importanti fiumi: il Tigri e l’Eufrate.</a:t>
            </a:r>
            <a:br>
              <a:rPr lang="it-IT" altLang="it-IT" sz="2400" b="1" dirty="0" smtClean="0">
                <a:latin typeface="Garamond" pitchFamily="18" charset="0"/>
                <a:cs typeface="Times New Roman" pitchFamily="18" charset="0"/>
              </a:rPr>
            </a:br>
            <a:r>
              <a:rPr lang="it-IT" altLang="it-IT" sz="2400" b="1" dirty="0" smtClean="0">
                <a:latin typeface="Garamond" pitchFamily="18" charset="0"/>
                <a:cs typeface="Times New Roman" pitchFamily="18" charset="0"/>
              </a:rPr>
              <a:t>Ciò segna la </a:t>
            </a:r>
            <a:r>
              <a:rPr lang="it-IT" altLang="it-IT" sz="2400" b="1" u="sng" dirty="0" smtClean="0">
                <a:latin typeface="Garamond" pitchFamily="18" charset="0"/>
                <a:cs typeface="Times New Roman" pitchFamily="18" charset="0"/>
              </a:rPr>
              <a:t>Prima Rivoluzione Agricola</a:t>
            </a:r>
          </a:p>
        </p:txBody>
      </p:sp>
    </p:spTree>
    <p:extLst>
      <p:ext uri="{BB962C8B-B14F-4D97-AF65-F5344CB8AC3E}">
        <p14:creationId xmlns:p14="http://schemas.microsoft.com/office/powerpoint/2010/main" val="458559227"/>
      </p:ext>
    </p:extLst>
  </p:cSld>
  <p:clrMapOvr>
    <a:masterClrMapping/>
  </p:clrMapOvr>
  <p:transition>
    <p:pull dir="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04800" y="304800"/>
            <a:ext cx="8534400" cy="766763"/>
          </a:xfrm>
        </p:spPr>
        <p:txBody>
          <a:bodyPr/>
          <a:lstStyle/>
          <a:p>
            <a:pPr eaLnBrk="1" hangingPunct="1"/>
            <a:r>
              <a:rPr lang="it-IT" altLang="it-IT" sz="2800" b="1" dirty="0" smtClean="0">
                <a:latin typeface="Garamond" pitchFamily="18" charset="0"/>
              </a:rPr>
              <a:t>La Mezzaluna Fertile</a:t>
            </a:r>
            <a:endParaRPr lang="it-IT" altLang="it-IT" sz="2800" b="1" dirty="0" smtClean="0">
              <a:latin typeface="Garamond" pitchFamily="18" charset="0"/>
              <a:cs typeface="Times New Roman" pitchFamily="18" charset="0"/>
            </a:endParaRPr>
          </a:p>
        </p:txBody>
      </p:sp>
      <p:pic>
        <p:nvPicPr>
          <p:cNvPr id="2" name="Immagine 1"/>
          <p:cNvPicPr>
            <a:picLocks noChangeAspect="1"/>
          </p:cNvPicPr>
          <p:nvPr/>
        </p:nvPicPr>
        <p:blipFill rotWithShape="1">
          <a:blip r:embed="rId2" cstate="print">
            <a:extLst>
              <a:ext uri="{28A0092B-C50C-407E-A947-70E740481C1C}">
                <a14:useLocalDpi xmlns:a14="http://schemas.microsoft.com/office/drawing/2010/main" val="0"/>
              </a:ext>
            </a:extLst>
          </a:blip>
          <a:srcRect t="3500"/>
          <a:stretch/>
        </p:blipFill>
        <p:spPr>
          <a:xfrm>
            <a:off x="1170432" y="1124744"/>
            <a:ext cx="6803136" cy="5379684"/>
          </a:xfrm>
          <a:prstGeom prst="rect">
            <a:avLst/>
          </a:prstGeom>
        </p:spPr>
      </p:pic>
    </p:spTree>
    <p:extLst>
      <p:ext uri="{BB962C8B-B14F-4D97-AF65-F5344CB8AC3E}">
        <p14:creationId xmlns:p14="http://schemas.microsoft.com/office/powerpoint/2010/main" val="37097867"/>
      </p:ext>
    </p:extLst>
  </p:cSld>
  <p:clrMapOvr>
    <a:masterClrMapping/>
  </p:clrMapOvr>
  <p:transition>
    <p:pull dir="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04800" y="304800"/>
            <a:ext cx="8534400" cy="766763"/>
          </a:xfrm>
        </p:spPr>
        <p:txBody>
          <a:bodyPr/>
          <a:lstStyle/>
          <a:p>
            <a:pPr eaLnBrk="1" hangingPunct="1"/>
            <a:r>
              <a:rPr lang="it-IT" altLang="it-IT" sz="2800" b="1" dirty="0" smtClean="0">
                <a:latin typeface="Garamond" pitchFamily="18" charset="0"/>
              </a:rPr>
              <a:t>La Regioni dell’innovazione agricola</a:t>
            </a:r>
            <a:endParaRPr lang="it-IT" altLang="it-IT" sz="2800" b="1" dirty="0" smtClean="0">
              <a:latin typeface="Garamond" pitchFamily="18" charset="0"/>
              <a:cs typeface="Times New Roman" pitchFamily="18" charset="0"/>
            </a:endParaRPr>
          </a:p>
        </p:txBody>
      </p:sp>
      <p:pic>
        <p:nvPicPr>
          <p:cNvPr id="2" name="Immagine 1"/>
          <p:cNvPicPr>
            <a:picLocks noChangeAspect="1"/>
          </p:cNvPicPr>
          <p:nvPr/>
        </p:nvPicPr>
        <p:blipFill rotWithShape="1">
          <a:blip r:embed="rId3" cstate="print">
            <a:extLst>
              <a:ext uri="{28A0092B-C50C-407E-A947-70E740481C1C}">
                <a14:useLocalDpi xmlns:a14="http://schemas.microsoft.com/office/drawing/2010/main" val="0"/>
              </a:ext>
            </a:extLst>
          </a:blip>
          <a:srcRect l="107" t="-386" r="1702" b="386"/>
          <a:stretch/>
        </p:blipFill>
        <p:spPr>
          <a:xfrm>
            <a:off x="540472" y="1484784"/>
            <a:ext cx="8280000" cy="3985940"/>
          </a:xfrm>
          <a:prstGeom prst="rect">
            <a:avLst/>
          </a:prstGeom>
        </p:spPr>
      </p:pic>
    </p:spTree>
    <p:extLst>
      <p:ext uri="{BB962C8B-B14F-4D97-AF65-F5344CB8AC3E}">
        <p14:creationId xmlns:p14="http://schemas.microsoft.com/office/powerpoint/2010/main" val="513792318"/>
      </p:ext>
    </p:extLst>
  </p:cSld>
  <p:clrMapOvr>
    <a:masterClrMapping/>
  </p:clrMapOvr>
  <p:transition>
    <p:pull dir="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04800" y="304801"/>
            <a:ext cx="8534400" cy="243880"/>
          </a:xfrm>
        </p:spPr>
        <p:txBody>
          <a:bodyPr/>
          <a:lstStyle/>
          <a:p>
            <a:pPr eaLnBrk="1" hangingPunct="1"/>
            <a:r>
              <a:rPr lang="it-IT" altLang="it-IT" sz="2800" b="1" dirty="0" smtClean="0">
                <a:latin typeface="Garamond" pitchFamily="18" charset="0"/>
              </a:rPr>
              <a:t>Le regioni di domesticazione</a:t>
            </a:r>
            <a:endParaRPr lang="it-IT" altLang="it-IT" sz="2800" b="1" dirty="0" smtClean="0">
              <a:latin typeface="Garamond" pitchFamily="18" charset="0"/>
              <a:cs typeface="Times New Roman" pitchFamily="18" charset="0"/>
            </a:endParaRPr>
          </a:p>
        </p:txBody>
      </p:sp>
      <p:pic>
        <p:nvPicPr>
          <p:cNvPr id="2" name="Immagin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41945" y="764704"/>
            <a:ext cx="5538367" cy="5760000"/>
          </a:xfrm>
          <a:prstGeom prst="rect">
            <a:avLst/>
          </a:prstGeom>
        </p:spPr>
      </p:pic>
    </p:spTree>
    <p:extLst>
      <p:ext uri="{BB962C8B-B14F-4D97-AF65-F5344CB8AC3E}">
        <p14:creationId xmlns:p14="http://schemas.microsoft.com/office/powerpoint/2010/main" val="3896730414"/>
      </p:ext>
    </p:extLst>
  </p:cSld>
  <p:clrMapOvr>
    <a:masterClrMapping/>
  </p:clrMapOvr>
  <p:transition>
    <p:pull dir="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04800" y="304801"/>
            <a:ext cx="8534400" cy="459904"/>
          </a:xfrm>
        </p:spPr>
        <p:txBody>
          <a:bodyPr/>
          <a:lstStyle/>
          <a:p>
            <a:pPr eaLnBrk="1" hangingPunct="1"/>
            <a:r>
              <a:rPr lang="it-IT" altLang="it-IT" sz="2800" b="1" dirty="0" smtClean="0">
                <a:latin typeface="Garamond" pitchFamily="18" charset="0"/>
              </a:rPr>
              <a:t>L’agricoltura oggi</a:t>
            </a:r>
            <a:endParaRPr lang="it-IT" altLang="it-IT" sz="2800" b="1" dirty="0" smtClean="0">
              <a:latin typeface="Garamond" pitchFamily="18" charset="0"/>
              <a:cs typeface="Times New Roman" pitchFamily="18" charset="0"/>
            </a:endParaRPr>
          </a:p>
        </p:txBody>
      </p:sp>
      <p:pic>
        <p:nvPicPr>
          <p:cNvPr id="2" name="Immagin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472" y="1196752"/>
            <a:ext cx="8280000" cy="5370230"/>
          </a:xfrm>
          <a:prstGeom prst="rect">
            <a:avLst/>
          </a:prstGeom>
        </p:spPr>
      </p:pic>
    </p:spTree>
    <p:extLst>
      <p:ext uri="{BB962C8B-B14F-4D97-AF65-F5344CB8AC3E}">
        <p14:creationId xmlns:p14="http://schemas.microsoft.com/office/powerpoint/2010/main" val="4172237645"/>
      </p:ext>
    </p:extLst>
  </p:cSld>
  <p:clrMapOvr>
    <a:masterClrMapping/>
  </p:clrMapOvr>
  <p:transition>
    <p:pull dir="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04800" y="304801"/>
            <a:ext cx="8534400" cy="387896"/>
          </a:xfrm>
        </p:spPr>
        <p:txBody>
          <a:bodyPr/>
          <a:lstStyle/>
          <a:p>
            <a:pPr eaLnBrk="1" hangingPunct="1"/>
            <a:r>
              <a:rPr lang="it-IT" altLang="it-IT" sz="2800" b="1" dirty="0" smtClean="0">
                <a:latin typeface="Garamond" pitchFamily="18" charset="0"/>
              </a:rPr>
              <a:t>L’agricoltura di sussistenza</a:t>
            </a:r>
            <a:endParaRPr lang="it-IT" altLang="it-IT" sz="2800" b="1" dirty="0" smtClean="0">
              <a:latin typeface="Garamond" pitchFamily="18" charset="0"/>
              <a:cs typeface="Times New Roman" pitchFamily="18" charset="0"/>
            </a:endParaRPr>
          </a:p>
        </p:txBody>
      </p:sp>
      <p:pic>
        <p:nvPicPr>
          <p:cNvPr id="2" name="Immagin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8464" y="980728"/>
            <a:ext cx="8280000" cy="5283670"/>
          </a:xfrm>
          <a:prstGeom prst="rect">
            <a:avLst/>
          </a:prstGeom>
        </p:spPr>
      </p:pic>
    </p:spTree>
    <p:extLst>
      <p:ext uri="{BB962C8B-B14F-4D97-AF65-F5344CB8AC3E}">
        <p14:creationId xmlns:p14="http://schemas.microsoft.com/office/powerpoint/2010/main" val="2897274305"/>
      </p:ext>
    </p:extLst>
  </p:cSld>
  <p:clrMapOvr>
    <a:masterClrMapping/>
  </p:clrMapOvr>
  <p:transition>
    <p:pull dir="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04800" y="214313"/>
            <a:ext cx="8534400" cy="6429375"/>
          </a:xfrm>
        </p:spPr>
        <p:txBody>
          <a:bodyPr/>
          <a:lstStyle/>
          <a:p>
            <a:pPr algn="l" eaLnBrk="1" hangingPunct="1"/>
            <a:r>
              <a:rPr lang="it-IT" altLang="it-IT" sz="2800" b="1" dirty="0" smtClean="0">
                <a:latin typeface="Garamond" pitchFamily="18" charset="0"/>
                <a:cs typeface="Times New Roman" pitchFamily="18" charset="0"/>
              </a:rPr>
              <a:t>La Seconda Rivoluzione Agricola</a:t>
            </a:r>
            <a:br>
              <a:rPr lang="it-IT" altLang="it-IT" sz="2800" b="1" dirty="0" smtClean="0">
                <a:latin typeface="Garamond" pitchFamily="18" charset="0"/>
                <a:cs typeface="Times New Roman" pitchFamily="18" charset="0"/>
              </a:rPr>
            </a:br>
            <a:r>
              <a:rPr lang="it-IT" altLang="it-IT" sz="2400" b="1" dirty="0">
                <a:latin typeface="Garamond" pitchFamily="18" charset="0"/>
                <a:cs typeface="Times New Roman" pitchFamily="18" charset="0"/>
              </a:rPr>
              <a:t/>
            </a:r>
            <a:br>
              <a:rPr lang="it-IT" altLang="it-IT" sz="2400" b="1" dirty="0">
                <a:latin typeface="Garamond" pitchFamily="18" charset="0"/>
                <a:cs typeface="Times New Roman" pitchFamily="18" charset="0"/>
              </a:rPr>
            </a:br>
            <a:r>
              <a:rPr lang="it-IT" altLang="it-IT" sz="2000" b="1" dirty="0" smtClean="0">
                <a:latin typeface="Garamond" pitchFamily="18" charset="0"/>
                <a:cs typeface="Times New Roman" pitchFamily="18" charset="0"/>
              </a:rPr>
              <a:t>Nel corso del XVII e del XVIII secolo l’agricoltura europea subì importanti mutamenti. Il commercio internazionale con le Americhe portò in Europa nuove coltivazioni, quali cereali e patate. Molti dei nuovi raccolti erano adatti ai climi e ai suoli dell’Europa Occidentale, determinando la coltivazione di terre precedentemente considerate marginali. I governi europei contribuirono a stimolare questa rivoluzione agricola approvando leggi che favorivano l’estensione delle fattorie. Migliorarono i modi di preparazione del terreno, fertilizzazione, cura delle colture e raccolta.</a:t>
            </a:r>
            <a:r>
              <a:rPr lang="it-IT" altLang="it-IT" sz="2400" b="1" dirty="0" smtClean="0">
                <a:latin typeface="Garamond" pitchFamily="18" charset="0"/>
                <a:cs typeface="Times New Roman" pitchFamily="18" charset="0"/>
              </a:rPr>
              <a:t/>
            </a:r>
            <a:br>
              <a:rPr lang="it-IT" altLang="it-IT" sz="2400" b="1" dirty="0" smtClean="0">
                <a:latin typeface="Garamond" pitchFamily="18" charset="0"/>
                <a:cs typeface="Times New Roman" pitchFamily="18" charset="0"/>
              </a:rPr>
            </a:br>
            <a:r>
              <a:rPr lang="it-IT" altLang="it-IT" sz="2000" b="1" dirty="0" smtClean="0">
                <a:latin typeface="Garamond" pitchFamily="18" charset="0"/>
                <a:cs typeface="Times New Roman" pitchFamily="18" charset="0"/>
              </a:rPr>
              <a:t>Nuove tecnologie migliorarono anche la produzione fra cui:</a:t>
            </a:r>
            <a:br>
              <a:rPr lang="it-IT" altLang="it-IT" sz="2000" b="1" dirty="0" smtClean="0">
                <a:latin typeface="Garamond" pitchFamily="18" charset="0"/>
                <a:cs typeface="Times New Roman" pitchFamily="18" charset="0"/>
              </a:rPr>
            </a:br>
            <a:r>
              <a:rPr lang="it-IT" altLang="it-IT" sz="2000" b="1" dirty="0" smtClean="0">
                <a:latin typeface="Garamond" pitchFamily="18" charset="0"/>
                <a:cs typeface="Times New Roman" pitchFamily="18" charset="0"/>
              </a:rPr>
              <a:t>macchina seminatrice, selezione delle razze e tecniche di allevamento, nuovi fertilizzanti chimici e mangimi artificiali (XIX secolo), miglioramento dei trasporti (XIX secolo).</a:t>
            </a:r>
            <a:endParaRPr lang="it-IT" altLang="it-IT" sz="2000" b="1" u="sng" dirty="0" smtClean="0">
              <a:latin typeface="Garamond" pitchFamily="18" charset="0"/>
              <a:cs typeface="Times New Roman" pitchFamily="18" charset="0"/>
            </a:endParaRPr>
          </a:p>
        </p:txBody>
      </p:sp>
    </p:spTree>
    <p:extLst>
      <p:ext uri="{BB962C8B-B14F-4D97-AF65-F5344CB8AC3E}">
        <p14:creationId xmlns:p14="http://schemas.microsoft.com/office/powerpoint/2010/main" val="3219086968"/>
      </p:ext>
    </p:extLst>
  </p:cSld>
  <p:clrMapOvr>
    <a:masterClrMapping/>
  </p:clrMapOvr>
  <p:transition>
    <p:pull dir="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04800" y="214313"/>
            <a:ext cx="8534400" cy="6429375"/>
          </a:xfrm>
        </p:spPr>
        <p:txBody>
          <a:bodyPr/>
          <a:lstStyle/>
          <a:p>
            <a:pPr algn="l" eaLnBrk="1" hangingPunct="1"/>
            <a:r>
              <a:rPr lang="it-IT" altLang="it-IT" sz="2800" b="1" dirty="0" smtClean="0">
                <a:latin typeface="Garamond" pitchFamily="18" charset="0"/>
                <a:cs typeface="Times New Roman" pitchFamily="18" charset="0"/>
              </a:rPr>
              <a:t>Il modello di Von Thünen</a:t>
            </a:r>
            <a:br>
              <a:rPr lang="it-IT" altLang="it-IT" sz="2800" b="1" dirty="0" smtClean="0">
                <a:latin typeface="Garamond" pitchFamily="18" charset="0"/>
                <a:cs typeface="Times New Roman" pitchFamily="18" charset="0"/>
              </a:rPr>
            </a:br>
            <a:r>
              <a:rPr lang="it-IT" altLang="it-IT" sz="2400" b="1" dirty="0">
                <a:latin typeface="Garamond" pitchFamily="18" charset="0"/>
                <a:cs typeface="Times New Roman" pitchFamily="18" charset="0"/>
              </a:rPr>
              <a:t/>
            </a:r>
            <a:br>
              <a:rPr lang="it-IT" altLang="it-IT" sz="2400" b="1" dirty="0">
                <a:latin typeface="Garamond" pitchFamily="18" charset="0"/>
                <a:cs typeface="Times New Roman" pitchFamily="18" charset="0"/>
              </a:rPr>
            </a:br>
            <a:r>
              <a:rPr lang="it-IT" altLang="it-IT" sz="2400" b="1" dirty="0" smtClean="0">
                <a:latin typeface="Garamond" pitchFamily="18" charset="0"/>
                <a:cs typeface="Times New Roman" pitchFamily="18" charset="0"/>
              </a:rPr>
              <a:t>Tale autore nella prima dell’Ottocento studia un modello tipico dell’epoca della Seconda Rivoluzione Industriale, formato da alcuni assunti di base:</a:t>
            </a:r>
            <a:br>
              <a:rPr lang="it-IT" altLang="it-IT" sz="2400" b="1" dirty="0" smtClean="0">
                <a:latin typeface="Garamond" pitchFamily="18" charset="0"/>
                <a:cs typeface="Times New Roman" pitchFamily="18" charset="0"/>
              </a:rPr>
            </a:br>
            <a:r>
              <a:rPr lang="it-IT" altLang="it-IT" sz="2400" b="1" dirty="0">
                <a:latin typeface="Garamond" pitchFamily="18" charset="0"/>
                <a:cs typeface="Times New Roman" pitchFamily="18" charset="0"/>
              </a:rPr>
              <a:t/>
            </a:r>
            <a:br>
              <a:rPr lang="it-IT" altLang="it-IT" sz="2400" b="1" dirty="0">
                <a:latin typeface="Garamond" pitchFamily="18" charset="0"/>
                <a:cs typeface="Times New Roman" pitchFamily="18" charset="0"/>
              </a:rPr>
            </a:br>
            <a:r>
              <a:rPr lang="it-IT" altLang="it-IT" sz="2400" b="1" dirty="0" smtClean="0">
                <a:latin typeface="Garamond" pitchFamily="18" charset="0"/>
                <a:cs typeface="Times New Roman" pitchFamily="18" charset="0"/>
              </a:rPr>
              <a:t>- il territorio è una pianura senza confini e ostacoli al movimento, i costi di trasporto sono proporzionali alla distanza, le risorse naturali sono equamente distribuite. </a:t>
            </a:r>
            <a:br>
              <a:rPr lang="it-IT" altLang="it-IT" sz="2400" b="1" dirty="0" smtClean="0">
                <a:latin typeface="Garamond" pitchFamily="18" charset="0"/>
                <a:cs typeface="Times New Roman" pitchFamily="18" charset="0"/>
              </a:rPr>
            </a:br>
            <a:r>
              <a:rPr lang="it-IT" altLang="it-IT" sz="2400" b="1" dirty="0" smtClean="0">
                <a:latin typeface="Garamond" pitchFamily="18" charset="0"/>
                <a:cs typeface="Times New Roman" pitchFamily="18" charset="0"/>
              </a:rPr>
              <a:t>- la popolazione è distribuita uniformemente, ha eguali condizioni di reddito, produttori e consumatori hanno una perfetta conoscenza del mercato.</a:t>
            </a:r>
            <a:endParaRPr lang="it-IT" altLang="it-IT" sz="2400" b="1" u="sng" dirty="0" smtClean="0">
              <a:latin typeface="Garamond" pitchFamily="18" charset="0"/>
              <a:cs typeface="Times New Roman" pitchFamily="18" charset="0"/>
            </a:endParaRPr>
          </a:p>
        </p:txBody>
      </p:sp>
    </p:spTree>
    <p:extLst>
      <p:ext uri="{BB962C8B-B14F-4D97-AF65-F5344CB8AC3E}">
        <p14:creationId xmlns:p14="http://schemas.microsoft.com/office/powerpoint/2010/main" val="370961227"/>
      </p:ext>
    </p:extLst>
  </p:cSld>
  <p:clrMapOvr>
    <a:masterClrMapping/>
  </p:clrMapOvr>
  <p:transition>
    <p:pull dir="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04800" y="214313"/>
            <a:ext cx="8534400" cy="6429375"/>
          </a:xfrm>
        </p:spPr>
        <p:txBody>
          <a:bodyPr/>
          <a:lstStyle/>
          <a:p>
            <a:pPr algn="l" eaLnBrk="1" hangingPunct="1"/>
            <a:r>
              <a:rPr lang="it-IT" altLang="it-IT" sz="2800" b="1" dirty="0" smtClean="0">
                <a:latin typeface="Garamond" pitchFamily="18" charset="0"/>
                <a:cs typeface="Times New Roman" pitchFamily="18" charset="0"/>
              </a:rPr>
              <a:t>Il modello di Von Thünen/2</a:t>
            </a:r>
            <a:br>
              <a:rPr lang="it-IT" altLang="it-IT" sz="2800" b="1" dirty="0" smtClean="0">
                <a:latin typeface="Garamond" pitchFamily="18" charset="0"/>
                <a:cs typeface="Times New Roman" pitchFamily="18" charset="0"/>
              </a:rPr>
            </a:br>
            <a:r>
              <a:rPr lang="it-IT" altLang="it-IT" sz="2400" b="1" dirty="0">
                <a:latin typeface="Garamond" pitchFamily="18" charset="0"/>
                <a:cs typeface="Times New Roman" pitchFamily="18" charset="0"/>
              </a:rPr>
              <a:t/>
            </a:r>
            <a:br>
              <a:rPr lang="it-IT" altLang="it-IT" sz="2400" b="1" dirty="0">
                <a:latin typeface="Garamond" pitchFamily="18" charset="0"/>
                <a:cs typeface="Times New Roman" pitchFamily="18" charset="0"/>
              </a:rPr>
            </a:br>
            <a:r>
              <a:rPr lang="it-IT" altLang="it-IT" sz="2400" b="1" dirty="0" smtClean="0">
                <a:latin typeface="Garamond" pitchFamily="18" charset="0"/>
                <a:cs typeface="Times New Roman" pitchFamily="18" charset="0"/>
              </a:rPr>
              <a:t>La sola variabile che ha un’influenza attiva in questo modello spaziale del sistema economico è il costo necessario a superare la distanza.</a:t>
            </a:r>
            <a:br>
              <a:rPr lang="it-IT" altLang="it-IT" sz="2400" b="1" dirty="0" smtClean="0">
                <a:latin typeface="Garamond" pitchFamily="18" charset="0"/>
                <a:cs typeface="Times New Roman" pitchFamily="18" charset="0"/>
              </a:rPr>
            </a:br>
            <a:r>
              <a:rPr lang="it-IT" altLang="it-IT" sz="2400" b="1" dirty="0">
                <a:latin typeface="Garamond" pitchFamily="18" charset="0"/>
                <a:cs typeface="Times New Roman" pitchFamily="18" charset="0"/>
              </a:rPr>
              <a:t/>
            </a:r>
            <a:br>
              <a:rPr lang="it-IT" altLang="it-IT" sz="2400" b="1" dirty="0">
                <a:latin typeface="Garamond" pitchFamily="18" charset="0"/>
                <a:cs typeface="Times New Roman" pitchFamily="18" charset="0"/>
              </a:rPr>
            </a:br>
            <a:r>
              <a:rPr lang="it-IT" altLang="it-IT" sz="2400" b="1" dirty="0" smtClean="0">
                <a:latin typeface="Garamond" pitchFamily="18" charset="0"/>
                <a:cs typeface="Times New Roman" pitchFamily="18" charset="0"/>
              </a:rPr>
              <a:t>La formula utilizzata è la seguente:</a:t>
            </a:r>
            <a:br>
              <a:rPr lang="it-IT" altLang="it-IT" sz="2400" b="1" dirty="0" smtClean="0">
                <a:latin typeface="Garamond" pitchFamily="18" charset="0"/>
                <a:cs typeface="Times New Roman" pitchFamily="18" charset="0"/>
              </a:rPr>
            </a:br>
            <a:r>
              <a:rPr lang="it-IT" altLang="it-IT" sz="2400" b="1" dirty="0">
                <a:latin typeface="Garamond" pitchFamily="18" charset="0"/>
                <a:cs typeface="Times New Roman" pitchFamily="18" charset="0"/>
              </a:rPr>
              <a:t/>
            </a:r>
            <a:br>
              <a:rPr lang="it-IT" altLang="it-IT" sz="2400" b="1" dirty="0">
                <a:latin typeface="Garamond" pitchFamily="18" charset="0"/>
                <a:cs typeface="Times New Roman" pitchFamily="18" charset="0"/>
              </a:rPr>
            </a:br>
            <a:r>
              <a:rPr lang="it-IT" altLang="it-IT" sz="2400" b="1" dirty="0" smtClean="0">
                <a:latin typeface="Garamond" pitchFamily="18" charset="0"/>
                <a:cs typeface="Times New Roman" pitchFamily="18" charset="0"/>
              </a:rPr>
              <a:t>RP = R (p-c) – </a:t>
            </a:r>
            <a:r>
              <a:rPr lang="it-IT" altLang="it-IT" sz="2400" b="1" dirty="0" err="1" smtClean="0">
                <a:latin typeface="Garamond" pitchFamily="18" charset="0"/>
                <a:cs typeface="Times New Roman" pitchFamily="18" charset="0"/>
              </a:rPr>
              <a:t>Rtd</a:t>
            </a:r>
            <a:r>
              <a:rPr lang="it-IT" altLang="it-IT" sz="2400" b="1" dirty="0" smtClean="0">
                <a:latin typeface="Garamond" pitchFamily="18" charset="0"/>
                <a:cs typeface="Times New Roman" pitchFamily="18" charset="0"/>
              </a:rPr>
              <a:t/>
            </a:r>
            <a:br>
              <a:rPr lang="it-IT" altLang="it-IT" sz="2400" b="1" dirty="0" smtClean="0">
                <a:latin typeface="Garamond" pitchFamily="18" charset="0"/>
                <a:cs typeface="Times New Roman" pitchFamily="18" charset="0"/>
              </a:rPr>
            </a:br>
            <a:r>
              <a:rPr lang="it-IT" altLang="it-IT" sz="2400" b="1" dirty="0">
                <a:latin typeface="Garamond" pitchFamily="18" charset="0"/>
                <a:cs typeface="Times New Roman" pitchFamily="18" charset="0"/>
              </a:rPr>
              <a:t/>
            </a:r>
            <a:br>
              <a:rPr lang="it-IT" altLang="it-IT" sz="2400" b="1" dirty="0">
                <a:latin typeface="Garamond" pitchFamily="18" charset="0"/>
                <a:cs typeface="Times New Roman" pitchFamily="18" charset="0"/>
              </a:rPr>
            </a:br>
            <a:r>
              <a:rPr lang="it-IT" altLang="it-IT" sz="2400" b="1" dirty="0" smtClean="0">
                <a:latin typeface="Garamond" pitchFamily="18" charset="0"/>
                <a:cs typeface="Times New Roman" pitchFamily="18" charset="0"/>
              </a:rPr>
              <a:t>dove</a:t>
            </a:r>
            <a:br>
              <a:rPr lang="it-IT" altLang="it-IT" sz="2400" b="1" dirty="0" smtClean="0">
                <a:latin typeface="Garamond" pitchFamily="18" charset="0"/>
                <a:cs typeface="Times New Roman" pitchFamily="18" charset="0"/>
              </a:rPr>
            </a:br>
            <a:r>
              <a:rPr lang="it-IT" altLang="it-IT" sz="2400" b="1" dirty="0" smtClean="0">
                <a:latin typeface="Garamond" pitchFamily="18" charset="0"/>
                <a:cs typeface="Times New Roman" pitchFamily="18" charset="0"/>
              </a:rPr>
              <a:t>RP = Rendita di Posizione</a:t>
            </a:r>
            <a:br>
              <a:rPr lang="it-IT" altLang="it-IT" sz="2400" b="1" dirty="0" smtClean="0">
                <a:latin typeface="Garamond" pitchFamily="18" charset="0"/>
                <a:cs typeface="Times New Roman" pitchFamily="18" charset="0"/>
              </a:rPr>
            </a:br>
            <a:r>
              <a:rPr lang="it-IT" altLang="it-IT" sz="2400" b="1" dirty="0" smtClean="0">
                <a:latin typeface="Garamond" pitchFamily="18" charset="0"/>
                <a:cs typeface="Times New Roman" pitchFamily="18" charset="0"/>
              </a:rPr>
              <a:t>R = Resa unitaria</a:t>
            </a:r>
            <a:br>
              <a:rPr lang="it-IT" altLang="it-IT" sz="2400" b="1" dirty="0" smtClean="0">
                <a:latin typeface="Garamond" pitchFamily="18" charset="0"/>
                <a:cs typeface="Times New Roman" pitchFamily="18" charset="0"/>
              </a:rPr>
            </a:br>
            <a:r>
              <a:rPr lang="it-IT" altLang="it-IT" sz="2400" b="1" dirty="0" smtClean="0">
                <a:latin typeface="Garamond" pitchFamily="18" charset="0"/>
                <a:cs typeface="Times New Roman" pitchFamily="18" charset="0"/>
              </a:rPr>
              <a:t>p = prezzo di mercato</a:t>
            </a:r>
            <a:br>
              <a:rPr lang="it-IT" altLang="it-IT" sz="2400" b="1" dirty="0" smtClean="0">
                <a:latin typeface="Garamond" pitchFamily="18" charset="0"/>
                <a:cs typeface="Times New Roman" pitchFamily="18" charset="0"/>
              </a:rPr>
            </a:br>
            <a:r>
              <a:rPr lang="it-IT" altLang="it-IT" sz="2400" b="1" dirty="0" smtClean="0">
                <a:latin typeface="Garamond" pitchFamily="18" charset="0"/>
                <a:cs typeface="Times New Roman" pitchFamily="18" charset="0"/>
              </a:rPr>
              <a:t>c = costo di produzione</a:t>
            </a:r>
            <a:br>
              <a:rPr lang="it-IT" altLang="it-IT" sz="2400" b="1" dirty="0" smtClean="0">
                <a:latin typeface="Garamond" pitchFamily="18" charset="0"/>
                <a:cs typeface="Times New Roman" pitchFamily="18" charset="0"/>
              </a:rPr>
            </a:br>
            <a:r>
              <a:rPr lang="it-IT" altLang="it-IT" sz="2400" b="1" dirty="0" smtClean="0">
                <a:latin typeface="Garamond" pitchFamily="18" charset="0"/>
                <a:cs typeface="Times New Roman" pitchFamily="18" charset="0"/>
              </a:rPr>
              <a:t>t= tariffa di trasporto</a:t>
            </a:r>
            <a:br>
              <a:rPr lang="it-IT" altLang="it-IT" sz="2400" b="1" dirty="0" smtClean="0">
                <a:latin typeface="Garamond" pitchFamily="18" charset="0"/>
                <a:cs typeface="Times New Roman" pitchFamily="18" charset="0"/>
              </a:rPr>
            </a:br>
            <a:r>
              <a:rPr lang="it-IT" altLang="it-IT" sz="2400" b="1" dirty="0" smtClean="0">
                <a:latin typeface="Garamond" pitchFamily="18" charset="0"/>
                <a:cs typeface="Times New Roman" pitchFamily="18" charset="0"/>
              </a:rPr>
              <a:t>d = distanza dal mercato</a:t>
            </a:r>
            <a:endParaRPr lang="it-IT" altLang="it-IT" sz="2400" b="1" u="sng" dirty="0" smtClean="0">
              <a:latin typeface="Garamond" pitchFamily="18" charset="0"/>
              <a:cs typeface="Times New Roman" pitchFamily="18" charset="0"/>
            </a:endParaRPr>
          </a:p>
        </p:txBody>
      </p:sp>
    </p:spTree>
    <p:extLst>
      <p:ext uri="{BB962C8B-B14F-4D97-AF65-F5344CB8AC3E}">
        <p14:creationId xmlns:p14="http://schemas.microsoft.com/office/powerpoint/2010/main" val="2885333050"/>
      </p:ext>
    </p:extLst>
  </p:cSld>
  <p:clrMapOvr>
    <a:masterClrMapping/>
  </p:clrMapOvr>
  <p:transition>
    <p:pull dir="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304800" y="332656"/>
            <a:ext cx="8534400" cy="504696"/>
          </a:xfrm>
        </p:spPr>
        <p:txBody>
          <a:bodyPr/>
          <a:lstStyle/>
          <a:p>
            <a:pPr algn="l"/>
            <a:r>
              <a:rPr lang="it-IT" altLang="it-IT" sz="2800" b="1" dirty="0" smtClean="0">
                <a:latin typeface="Garamond" pitchFamily="18" charset="0"/>
              </a:rPr>
              <a:t>Il modello di Von </a:t>
            </a:r>
            <a:r>
              <a:rPr lang="it-IT" altLang="it-IT" sz="2800" b="1" dirty="0" err="1" smtClean="0">
                <a:latin typeface="Garamond" pitchFamily="18" charset="0"/>
              </a:rPr>
              <a:t>Thünen</a:t>
            </a:r>
            <a:r>
              <a:rPr lang="it-IT" altLang="it-IT" sz="2800" b="1" dirty="0" smtClean="0">
                <a:latin typeface="Garamond" pitchFamily="18" charset="0"/>
              </a:rPr>
              <a:t>/3</a:t>
            </a:r>
            <a:endParaRPr lang="it-IT" altLang="it-IT" sz="2800" b="1" dirty="0">
              <a:latin typeface="Garamond" pitchFamily="18" charset="0"/>
              <a:cs typeface="Times New Roman" pitchFamily="18" charset="0"/>
            </a:endParaRPr>
          </a:p>
        </p:txBody>
      </p:sp>
      <p:pic>
        <p:nvPicPr>
          <p:cNvPr id="2" name="Immagin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7014" y="1125344"/>
            <a:ext cx="8351450" cy="5400000"/>
          </a:xfrm>
          <a:prstGeom prst="rect">
            <a:avLst/>
          </a:prstGeom>
        </p:spPr>
      </p:pic>
    </p:spTree>
    <p:extLst>
      <p:ext uri="{BB962C8B-B14F-4D97-AF65-F5344CB8AC3E}">
        <p14:creationId xmlns:p14="http://schemas.microsoft.com/office/powerpoint/2010/main" val="1863966090"/>
      </p:ext>
    </p:extLst>
  </p:cSld>
  <p:clrMapOvr>
    <a:masterClrMapping/>
  </p:clrMapOvr>
  <p:transition>
    <p:pull dir="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304800" y="332656"/>
            <a:ext cx="8534400" cy="504696"/>
          </a:xfrm>
        </p:spPr>
        <p:txBody>
          <a:bodyPr/>
          <a:lstStyle/>
          <a:p>
            <a:pPr algn="l"/>
            <a:r>
              <a:rPr lang="it-IT" altLang="it-IT" sz="2800" b="1" dirty="0" smtClean="0">
                <a:latin typeface="Garamond" pitchFamily="18" charset="0"/>
              </a:rPr>
              <a:t>Il modello di </a:t>
            </a:r>
            <a:r>
              <a:rPr lang="it-IT" altLang="it-IT" sz="2800" b="1" dirty="0">
                <a:latin typeface="Garamond" pitchFamily="18" charset="0"/>
              </a:rPr>
              <a:t>Von </a:t>
            </a:r>
            <a:r>
              <a:rPr lang="it-IT" altLang="it-IT" sz="2800" b="1" dirty="0" err="1" smtClean="0">
                <a:latin typeface="Garamond" pitchFamily="18" charset="0"/>
              </a:rPr>
              <a:t>Thünen</a:t>
            </a:r>
            <a:r>
              <a:rPr lang="it-IT" altLang="it-IT" sz="2800" b="1" dirty="0" smtClean="0">
                <a:latin typeface="Garamond" pitchFamily="18" charset="0"/>
              </a:rPr>
              <a:t>/4</a:t>
            </a:r>
            <a:endParaRPr lang="it-IT" altLang="it-IT" sz="2800" b="1" dirty="0">
              <a:latin typeface="Garamond" pitchFamily="18" charset="0"/>
              <a:cs typeface="Times New Roman" pitchFamily="18" charset="0"/>
            </a:endParaRPr>
          </a:p>
        </p:txBody>
      </p:sp>
      <p:pic>
        <p:nvPicPr>
          <p:cNvPr id="2" name="Immagin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2186" y="1052736"/>
            <a:ext cx="7522222" cy="5400000"/>
          </a:xfrm>
          <a:prstGeom prst="rect">
            <a:avLst/>
          </a:prstGeom>
        </p:spPr>
      </p:pic>
    </p:spTree>
    <p:extLst>
      <p:ext uri="{BB962C8B-B14F-4D97-AF65-F5344CB8AC3E}">
        <p14:creationId xmlns:p14="http://schemas.microsoft.com/office/powerpoint/2010/main" val="3391758740"/>
      </p:ext>
    </p:extLst>
  </p:cSld>
  <p:clrMapOvr>
    <a:masterClrMapping/>
  </p:clrMapOvr>
  <p:transition>
    <p:pull dir="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304800" y="332656"/>
            <a:ext cx="8534400" cy="504696"/>
          </a:xfrm>
        </p:spPr>
        <p:txBody>
          <a:bodyPr/>
          <a:lstStyle/>
          <a:p>
            <a:pPr algn="l"/>
            <a:r>
              <a:rPr lang="it-IT" altLang="it-IT" sz="2800" b="1" dirty="0" smtClean="0">
                <a:latin typeface="Garamond" pitchFamily="18" charset="0"/>
              </a:rPr>
              <a:t>Il modello di </a:t>
            </a:r>
            <a:r>
              <a:rPr lang="it-IT" altLang="it-IT" sz="2800" b="1" dirty="0">
                <a:latin typeface="Garamond" pitchFamily="18" charset="0"/>
              </a:rPr>
              <a:t>Von </a:t>
            </a:r>
            <a:r>
              <a:rPr lang="it-IT" altLang="it-IT" sz="2800" b="1" dirty="0" err="1" smtClean="0">
                <a:latin typeface="Garamond" pitchFamily="18" charset="0"/>
              </a:rPr>
              <a:t>Thünen</a:t>
            </a:r>
            <a:r>
              <a:rPr lang="it-IT" altLang="it-IT" sz="2800" b="1" dirty="0" smtClean="0">
                <a:latin typeface="Garamond" pitchFamily="18" charset="0"/>
              </a:rPr>
              <a:t>/5</a:t>
            </a:r>
            <a:endParaRPr lang="it-IT" altLang="it-IT" sz="2800" b="1" dirty="0">
              <a:latin typeface="Garamond" pitchFamily="18" charset="0"/>
              <a:cs typeface="Times New Roman" pitchFamily="18" charset="0"/>
            </a:endParaRPr>
          </a:p>
        </p:txBody>
      </p:sp>
      <p:pic>
        <p:nvPicPr>
          <p:cNvPr id="2" name="Immagin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27784" y="908720"/>
            <a:ext cx="3841249" cy="5760000"/>
          </a:xfrm>
          <a:prstGeom prst="rect">
            <a:avLst/>
          </a:prstGeom>
        </p:spPr>
      </p:pic>
    </p:spTree>
    <p:extLst>
      <p:ext uri="{BB962C8B-B14F-4D97-AF65-F5344CB8AC3E}">
        <p14:creationId xmlns:p14="http://schemas.microsoft.com/office/powerpoint/2010/main" val="1887840647"/>
      </p:ext>
    </p:extLst>
  </p:cSld>
  <p:clrMapOvr>
    <a:masterClrMapping/>
  </p:clrMapOvr>
  <p:transition>
    <p:pull dir="rd"/>
  </p:transition>
  <p:timing>
    <p:tnLst>
      <p:par>
        <p:cTn id="1" dur="indefinite" restart="never" nodeType="tmRoot"/>
      </p:par>
    </p:tnLst>
  </p:timing>
</p:sld>
</file>

<file path=ppt/theme/theme1.xml><?xml version="1.0" encoding="utf-8"?>
<a:theme xmlns:a="http://schemas.openxmlformats.org/drawingml/2006/main" name="Struttura predefinita">
  <a:themeElements>
    <a:clrScheme name="Struttura predefinit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truttura predefinit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uttura predefinita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ruttura predefinit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truttura predefinit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659</TotalTime>
  <Words>108</Words>
  <Application>Microsoft Office PowerPoint</Application>
  <PresentationFormat>Presentazione su schermo (4:3)</PresentationFormat>
  <Paragraphs>26</Paragraphs>
  <Slides>25</Slides>
  <Notes>1</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25</vt:i4>
      </vt:variant>
    </vt:vector>
  </HeadingPairs>
  <TitlesOfParts>
    <vt:vector size="29" baseType="lpstr">
      <vt:lpstr>Calibri</vt:lpstr>
      <vt:lpstr>Garamond</vt:lpstr>
      <vt:lpstr>Times New Roman</vt:lpstr>
      <vt:lpstr>Struttura predefinita</vt:lpstr>
      <vt:lpstr>Fattori delle attività economiche  Ambiente fisico;  Strutture culturali;  Livello tecnologico;  Disponibilità di manodopera;  Disponibilità di capitale.</vt:lpstr>
      <vt:lpstr>Le categorie di attività economiche  Le condizioni ambientali, culturali, tecnologiche, politiche e di mercato, diverse di regione in regione, aggiungono connotati territoriali a sistemi più generici di classificazione del lavoro produttivo mondiale.   Un modo per procedere a questa catalogazione consiste nel concepire l’attività economica come distribuita lungo un continuum nel quale vadano aumentando sia la complessità del prodotto o del servizio, sia lo svincolarsi di esso dall’ambiente naturale. In questa prospettiva, è possibile distinguere un numero ristretto di stadi produttivi e attività di servizio.</vt:lpstr>
      <vt:lpstr>Le categorie delle attività economiche</vt:lpstr>
      <vt:lpstr>Le attività economiche primarie  Sono quelle attività che raccolgono o estraggono qualcosa dalla terra. Si collocano all’inizio del ciclo produttivo, nel quale gli esseri umani sono in più stretto contatto con le risorse e le potenzialità dell’ambiente. Tali attività implicano la produzione di generi alimentari di base e di materie prime: esempi tipici sono la caccia e la raccolta, la pastorizia, l’agricoltura, la pesca, la selvicoltura, l’estrazione mineraria e le cave.</vt:lpstr>
      <vt:lpstr>Le attività economiche secondarie  Sono quelle che aggiungono valore ai materiali, modificandone la forma o combinandoli, per creare prodotti più utili, e dunque di maggiore valore. Il modo di conferire ai materiali tale utilità di forma può variare dalla semplice produzione di manufatti in ceramica o di legno al raffinato assemblaggio di articoli elettronici o di veicoli spaziali. Sono incluse in questa fase del procedimento produttivo la fusione del rame, la fabbricazione dell’acciaio, la siderurgia, la produzione di automobili, le industrie tessili e chimiche, in pratica l’intera gamma delle industrie manifatturiere e di produzione. Ne fanno parte anche la produzione di energia e l’industria edilizia.</vt:lpstr>
      <vt:lpstr>Le attività economiche terziarie  Consistono in quelle occupazioni e specializzazioni lavorative che forniscono servizi ai settori primario e secondario e beni e servizi alla comunità in genere e all’individuo. Comprendono servizi finanziari, commerciali, professionali, amministrativi e personali e costituiscono il vitale collegamento tra produttore e consumatore, perché le occupazioni del terziario includono primariamente le attività di commercio all’ingrosso e al dettaglio, comprese le vendite via internet, indispensabili in società a forte interdipendenza. I servizi del terziario, inoltre, forniscono ai produttori un’informazione essenziale: l’entità della domanda di mercato, senza conoscere la quale sono impossibili decisioni produttive economicamente giustificabili.</vt:lpstr>
      <vt:lpstr>Le attività economiche quaternarie e quinarie  Nelle società con economie avanzate, un numero crescente di individui e intere organizzazioni operano per elaborare e diffondere informazioni e amministrare e controllare le iniziative proprie e altrui. Il termine quaternario si applica a una quarta classe di attività economiche, interamente composta dai servizi resi da professionisti impegnati nel campo dell’istruzione, del governo, della gestione, dei processi informativi e della ricerca. A volte si distingue una suddivisione di queste funzioni direttive – le attività quinarie – per evidenziare il ruolo dei centri decisionali ad alto livello, in tutti i tipi di organizzazioni su larga scala, pubbliche e private.</vt:lpstr>
      <vt:lpstr>Le attività economiche «di raccolta»  - la pesca (acque interne, allevamento ittico, pesca marittima);  - la selvicoltura;  - la caccia (carne, animali da pelliccia).</vt:lpstr>
      <vt:lpstr>La pesca nel mondo</vt:lpstr>
      <vt:lpstr>La selvicoltura</vt:lpstr>
      <vt:lpstr>Le condizioni ottimali dell’agricoltura</vt:lpstr>
      <vt:lpstr>Lunghezza media della stagione vegetativa</vt:lpstr>
      <vt:lpstr>La prima rivoluzione agricola  Nelle aree prospere ebbero origine l’agricoltura, la coltivazione delle piante domesticate e l’allevamento degli animali. Carl O. Sauer (1969) riteneva che gli esperimenti necessari per creare agricoltura e insediarsi in un luogo fossero stati condotti in terre opulente. Solo in tale situazione, infatti, l’uomo avrebbe potuto permettersi di condurre esperimenti sulla coltivazione delle piante e avere il tempo per catturare animali e sottoporli a domesticazione.</vt:lpstr>
      <vt:lpstr>La domesticazione delle piante  Secondo Sauer l’Asia sudorientale e meridionale è stata la scena, più di 14.000 anni fa, della prima domesticazione di piante tropicali. In quella regione la combinazione di insediamenti umani, margini forestali e corsi di acqua dolce può avere dato origine alla prima coltivazione di piante da radice. La coltivazione pianificata di piante da seme è un processo più complesso, che implica la selezione delle sementi, la semina, l’annaffiatura e la raccolta in tempi appropriati. Secondo alcuni la prima domesticazione può essere avvenuta nella valle del Nilo, ma la maggioranza degli studiosi ritiene che questo sviluppo sia avvenuto in una regione dell’Asia sudoccidentale (la Mezzaluna fertile), attraversata da due importanti fiumi: il Tigri e l’Eufrate. Ciò segna la Prima Rivoluzione Agricola</vt:lpstr>
      <vt:lpstr>La Mezzaluna Fertile</vt:lpstr>
      <vt:lpstr>La Regioni dell’innovazione agricola</vt:lpstr>
      <vt:lpstr>Le regioni di domesticazione</vt:lpstr>
      <vt:lpstr>L’agricoltura oggi</vt:lpstr>
      <vt:lpstr>L’agricoltura di sussistenza</vt:lpstr>
      <vt:lpstr>La Seconda Rivoluzione Agricola  Nel corso del XVII e del XVIII secolo l’agricoltura europea subì importanti mutamenti. Il commercio internazionale con le Americhe portò in Europa nuove coltivazioni, quali cereali e patate. Molti dei nuovi raccolti erano adatti ai climi e ai suoli dell’Europa Occidentale, determinando la coltivazione di terre precedentemente considerate marginali. I governi europei contribuirono a stimolare questa rivoluzione agricola approvando leggi che favorivano l’estensione delle fattorie. Migliorarono i modi di preparazione del terreno, fertilizzazione, cura delle colture e raccolta. Nuove tecnologie migliorarono anche la produzione fra cui: macchina seminatrice, selezione delle razze e tecniche di allevamento, nuovi fertilizzanti chimici e mangimi artificiali (XIX secolo), miglioramento dei trasporti (XIX secolo).</vt:lpstr>
      <vt:lpstr>Il modello di Von Thünen  Tale autore nella prima dell’Ottocento studia un modello tipico dell’epoca della Seconda Rivoluzione Industriale, formato da alcuni assunti di base:  - il territorio è una pianura senza confini e ostacoli al movimento, i costi di trasporto sono proporzionali alla distanza, le risorse naturali sono equamente distribuite.  - la popolazione è distribuita uniformemente, ha eguali condizioni di reddito, produttori e consumatori hanno una perfetta conoscenza del mercato.</vt:lpstr>
      <vt:lpstr>Il modello di Von Thünen/2  La sola variabile che ha un’influenza attiva in questo modello spaziale del sistema economico è il costo necessario a superare la distanza.  La formula utilizzata è la seguente:  RP = R (p-c) – Rtd  dove RP = Rendita di Posizione R = Resa unitaria p = prezzo di mercato c = costo di produzione t= tariffa di trasporto d = distanza dal mercato</vt:lpstr>
      <vt:lpstr>Il modello di Von Thünen/3</vt:lpstr>
      <vt:lpstr>Il modello di Von Thünen/4</vt:lpstr>
      <vt:lpstr>Il modello di Von Thünen/5</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Fabrizio Ferrari Introduzione al corso.  Geografia e ambiente</dc:title>
  <dc:creator>Fabrizio Ferrari</dc:creator>
  <cp:lastModifiedBy>Marina Fuschi</cp:lastModifiedBy>
  <cp:revision>65</cp:revision>
  <dcterms:created xsi:type="dcterms:W3CDTF">2008-09-30T13:33:52Z</dcterms:created>
  <dcterms:modified xsi:type="dcterms:W3CDTF">2017-11-03T12:44:50Z</dcterms:modified>
</cp:coreProperties>
</file>