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485" autoAdjust="0"/>
  </p:normalViewPr>
  <p:slideViewPr>
    <p:cSldViewPr snapToGrid="0">
      <p:cViewPr varScale="1">
        <p:scale>
          <a:sx n="67" d="100"/>
          <a:sy n="67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1374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60873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372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42555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3306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2104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19628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398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253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6198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9727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241D8-2F4E-459B-AC23-6D1D9340FDA6}" type="datetimeFigureOut">
              <a:rPr lang="it-IT" smtClean="0"/>
              <a:t>16/11/2017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0DE57-FCCC-43FB-9FBE-9D589C4A5B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611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 sz="quarter"/>
          </p:nvPr>
        </p:nvSpPr>
        <p:spPr>
          <a:xfrm>
            <a:off x="2133600" y="990601"/>
            <a:ext cx="7772400" cy="14319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it-IT" dirty="0" smtClean="0">
                <a:latin typeface="+mj-lt"/>
              </a:rPr>
              <a:t>I modelli di </a:t>
            </a:r>
            <a:br>
              <a:rPr lang="it-IT" dirty="0" smtClean="0">
                <a:latin typeface="+mj-lt"/>
              </a:rPr>
            </a:br>
            <a:r>
              <a:rPr lang="it-IT" dirty="0" smtClean="0">
                <a:latin typeface="+mj-lt"/>
              </a:rPr>
              <a:t>localizzazione industriale</a:t>
            </a:r>
            <a:endParaRPr lang="it-IT" dirty="0">
              <a:latin typeface="+mj-lt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sz="quarter" idx="1"/>
          </p:nvPr>
        </p:nvSpPr>
        <p:spPr>
          <a:xfrm>
            <a:off x="2895600" y="3048000"/>
            <a:ext cx="6400800" cy="2590800"/>
          </a:xfrm>
        </p:spPr>
        <p:txBody>
          <a:bodyPr/>
          <a:lstStyle/>
          <a:p>
            <a:pPr marL="457200" indent="-457200">
              <a:buFontTx/>
              <a:buChar char="-"/>
              <a:defRPr/>
            </a:pPr>
            <a:r>
              <a:rPr lang="it-IT" dirty="0" smtClean="0">
                <a:latin typeface="+mn-lt"/>
              </a:rPr>
              <a:t>Il modello </a:t>
            </a:r>
            <a:r>
              <a:rPr lang="it-IT" smtClean="0">
                <a:latin typeface="+mn-lt"/>
              </a:rPr>
              <a:t>di Weber</a:t>
            </a:r>
            <a:endParaRPr lang="it-IT" dirty="0" smtClean="0">
              <a:latin typeface="+mn-lt"/>
            </a:endParaRPr>
          </a:p>
          <a:p>
            <a:pPr marL="457200" indent="-457200">
              <a:buFontTx/>
              <a:buChar char="-"/>
              <a:defRPr/>
            </a:pPr>
            <a:r>
              <a:rPr lang="it-IT" dirty="0" smtClean="0">
                <a:latin typeface="+mn-lt"/>
              </a:rPr>
              <a:t>L’</a:t>
            </a:r>
            <a:r>
              <a:rPr lang="it-IT" dirty="0" err="1" smtClean="0">
                <a:latin typeface="+mn-lt"/>
              </a:rPr>
              <a:t>isodapana</a:t>
            </a:r>
            <a:r>
              <a:rPr lang="it-IT" dirty="0" smtClean="0">
                <a:latin typeface="+mn-lt"/>
              </a:rPr>
              <a:t> critica di Weber</a:t>
            </a:r>
            <a:endParaRPr lang="it-IT" dirty="0">
              <a:latin typeface="+mn-lt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anose="020B0604030504040204" pitchFamily="34" charset="0"/>
              </a:defRPr>
            </a:lvl9pPr>
          </a:lstStyle>
          <a:p>
            <a:pPr>
              <a:defRPr/>
            </a:pPr>
            <a:fld id="{937F36FE-01FB-4720-903B-62E65DA22FC4}" type="slidenum">
              <a:rPr lang="en-US" altLang="it-IT" smtClean="0">
                <a:latin typeface="Arial" panose="020B0604020202020204" pitchFamily="34" charset="0"/>
              </a:rPr>
              <a:pPr>
                <a:defRPr/>
              </a:pPr>
              <a:t>1</a:t>
            </a:fld>
            <a:endParaRPr lang="en-US" altLang="it-IT" smtClean="0">
              <a:latin typeface="Arial" panose="020B0604020202020204" pitchFamily="34" charset="0"/>
            </a:endParaRPr>
          </a:p>
        </p:txBody>
      </p:sp>
      <p:sp>
        <p:nvSpPr>
          <p:cNvPr id="5" name="Segnaposto data 4"/>
          <p:cNvSpPr>
            <a:spLocks noGrp="1"/>
          </p:cNvSpPr>
          <p:nvPr>
            <p:ph type="dt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Prof.ssa Marina Fuschi </a:t>
            </a:r>
          </a:p>
        </p:txBody>
      </p:sp>
    </p:spTree>
    <p:extLst>
      <p:ext uri="{BB962C8B-B14F-4D97-AF65-F5344CB8AC3E}">
        <p14:creationId xmlns:p14="http://schemas.microsoft.com/office/powerpoint/2010/main" val="298367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1017589"/>
            <a:ext cx="7010400" cy="4822825"/>
          </a:xfrm>
        </p:spPr>
        <p:txBody>
          <a:bodyPr/>
          <a:lstStyle/>
          <a:p>
            <a:pPr eaLnBrk="1" hangingPunct="1">
              <a:defRPr/>
            </a:pPr>
            <a:r>
              <a:rPr lang="it-IT" altLang="it-IT" sz="2100" b="1" dirty="0">
                <a:latin typeface="Garamond" pitchFamily="18" charset="0"/>
                <a:cs typeface="Times New Roman" pitchFamily="18" charset="0"/>
              </a:rPr>
              <a:t>I </a:t>
            </a:r>
            <a:r>
              <a:rPr lang="it-IT" altLang="it-IT" sz="2100" b="1" dirty="0"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  <a:t>costi di trasporto </a:t>
            </a:r>
            <a:r>
              <a:rPr lang="it-IT" altLang="it-IT" sz="2100" b="1" dirty="0">
                <a:latin typeface="Garamond" pitchFamily="18" charset="0"/>
                <a:cs typeface="Times New Roman" pitchFamily="18" charset="0"/>
              </a:rPr>
              <a:t>nel modello di Weber</a:t>
            </a:r>
            <a:br>
              <a:rPr lang="it-IT" altLang="it-IT" sz="21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1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1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 err="1">
                <a:latin typeface="Garamond" pitchFamily="18" charset="0"/>
                <a:cs typeface="Times New Roman" pitchFamily="18" charset="0"/>
              </a:rPr>
              <a:t>Weber</a:t>
            </a: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 conclude che i costi di trasporto sono l’elemento principale nel determinare la localizzazione.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In altre parole, la localizzazione ottimale si troverà laddove sono più contenuti i costi di trasporto delle materie prime verso la fabbrica e dei beni finiti verso il mercato.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endParaRPr lang="it-IT" altLang="it-IT" sz="2400" b="1" dirty="0">
              <a:latin typeface="Garamond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1938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017589"/>
            <a:ext cx="6400800" cy="4822825"/>
          </a:xfrm>
        </p:spPr>
        <p:txBody>
          <a:bodyPr/>
          <a:lstStyle/>
          <a:p>
            <a:pPr eaLnBrk="1" hangingPunct="1">
              <a:defRPr/>
            </a:pPr>
            <a:r>
              <a:rPr lang="it-IT" altLang="it-IT" sz="2400" b="1" dirty="0"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  <a:t>Assunti di base </a:t>
            </a: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nel modello di Weber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- pianura uniforme o isotropica;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- unico mercato;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- materie prime provenienti da luoghi diversi;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- manodopera disponibile in maniera illimitata ma immobile;</a:t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2400" b="1" dirty="0">
                <a:latin typeface="Garamond" pitchFamily="18" charset="0"/>
                <a:cs typeface="Times New Roman" pitchFamily="18" charset="0"/>
              </a:rPr>
            </a:br>
            <a:r>
              <a:rPr lang="it-IT" altLang="it-IT" sz="2400" b="1" dirty="0">
                <a:latin typeface="Garamond" pitchFamily="18" charset="0"/>
                <a:cs typeface="Times New Roman" pitchFamily="18" charset="0"/>
              </a:rPr>
              <a:t>- i percorsi di trasporto ottimizzano la via più breve.</a:t>
            </a:r>
          </a:p>
        </p:txBody>
      </p:sp>
    </p:spTree>
    <p:extLst>
      <p:ext uri="{BB962C8B-B14F-4D97-AF65-F5344CB8AC3E}">
        <p14:creationId xmlns:p14="http://schemas.microsoft.com/office/powerpoint/2010/main" val="36511635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3555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14300"/>
            <a:ext cx="9564688" cy="753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2634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5603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9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6627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762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8675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813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971800" y="1524000"/>
            <a:ext cx="6400800" cy="4821238"/>
          </a:xfrm>
        </p:spPr>
        <p:txBody>
          <a:bodyPr/>
          <a:lstStyle/>
          <a:p>
            <a:pPr algn="ctr" eaLnBrk="1" hangingPunct="1">
              <a:defRPr/>
            </a:pPr>
            <a:r>
              <a:rPr lang="it-IT" altLang="it-IT" sz="3600" b="1" dirty="0"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  <a:t>La curva spazio-costo dello Smith: </a:t>
            </a:r>
            <a:br>
              <a:rPr lang="it-IT" altLang="it-IT" sz="3600" b="1" dirty="0"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</a:br>
            <a:r>
              <a:rPr lang="it-IT" altLang="it-IT" sz="3600" b="1" dirty="0"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  <a:t>dal punto di minimo all’area di profitto</a:t>
            </a:r>
            <a:br>
              <a:rPr lang="it-IT" altLang="it-IT" sz="3600" b="1" dirty="0">
                <a:solidFill>
                  <a:srgbClr val="FF0000"/>
                </a:solidFill>
                <a:latin typeface="Garamond" pitchFamily="18" charset="0"/>
                <a:cs typeface="Times New Roman" pitchFamily="18" charset="0"/>
              </a:rPr>
            </a:br>
            <a:r>
              <a:rPr lang="it-IT" altLang="it-IT" sz="3600" b="1" dirty="0">
                <a:latin typeface="Garamond" pitchFamily="18" charset="0"/>
                <a:cs typeface="Times New Roman" pitchFamily="18" charset="0"/>
              </a:rPr>
              <a:t/>
            </a:r>
            <a:br>
              <a:rPr lang="it-IT" altLang="it-IT" sz="3600" b="1" dirty="0">
                <a:latin typeface="Garamond" pitchFamily="18" charset="0"/>
                <a:cs typeface="Times New Roman" pitchFamily="18" charset="0"/>
              </a:rPr>
            </a:br>
            <a:endParaRPr lang="it-IT" altLang="it-IT" sz="3600" b="1" dirty="0">
              <a:latin typeface="Garamond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22793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30723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63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L’isodapana </a:t>
            </a:r>
            <a:r>
              <a:rPr lang="it-IT" smtClean="0">
                <a:solidFill>
                  <a:srgbClr val="FF0000"/>
                </a:solidFill>
              </a:rPr>
              <a:t>critica</a:t>
            </a:r>
            <a:r>
              <a:rPr lang="it-IT" smtClean="0"/>
              <a:t> di Weber</a:t>
            </a:r>
            <a:endParaRPr lang="it-IT" dirty="0"/>
          </a:p>
        </p:txBody>
      </p:sp>
      <p:sp>
        <p:nvSpPr>
          <p:cNvPr id="32771" name="Rettangolo 2"/>
          <p:cNvSpPr>
            <a:spLocks noChangeArrowheads="1"/>
          </p:cNvSpPr>
          <p:nvPr/>
        </p:nvSpPr>
        <p:spPr bwMode="auto">
          <a:xfrm>
            <a:off x="2362200" y="1219201"/>
            <a:ext cx="76200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rgbClr val="003399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rgbClr val="003399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rgbClr val="00339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rgbClr val="00339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rgbClr val="00339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rgbClr val="00339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rgbClr val="00339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rgbClr val="00339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rgbClr val="003399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b="1">
                <a:solidFill>
                  <a:srgbClr val="FF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La deviazione dal minimo costo trasportazionale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it-IT" altLang="it-IT" b="1">
              <a:solidFill>
                <a:srgbClr val="FF0000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it-IT" altLang="it-IT" b="1">
                <a:solidFill>
                  <a:srgbClr val="FF0000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Weber</a:t>
            </a:r>
            <a:r>
              <a:rPr lang="it-IT" altLang="it-IT" b="1">
                <a:latin typeface="Garamond" panose="02020404030301010803" pitchFamily="18" charset="0"/>
                <a:cs typeface="Times New Roman" panose="02020603050405020304" pitchFamily="18" charset="0"/>
              </a:rPr>
              <a:t>  osserva comunque che, se le variazioni nei costi della manodopera o dell’agglomerazione sono abbastanza elevati, una localizzazione stabilita soltanto in base ai costi di trasporto può in effetti non rilevarsi ottimale.</a:t>
            </a:r>
            <a:endParaRPr lang="it-IT" altLang="it-IT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32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L’isodapana </a:t>
            </a:r>
            <a:r>
              <a:rPr lang="it-IT" smtClean="0">
                <a:solidFill>
                  <a:srgbClr val="FF0000"/>
                </a:solidFill>
              </a:rPr>
              <a:t>critica</a:t>
            </a:r>
            <a:r>
              <a:rPr lang="it-IT" smtClean="0"/>
              <a:t> di Weber</a:t>
            </a:r>
            <a:endParaRPr lang="it-IT" dirty="0"/>
          </a:p>
        </p:txBody>
      </p:sp>
      <p:pic>
        <p:nvPicPr>
          <p:cNvPr id="34819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68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it-IT" sz="3600"/>
              <a:t>Le economie di agglomerazione e la scelta localizzativa</a:t>
            </a:r>
            <a:endParaRPr lang="it-IT" sz="3600" dirty="0"/>
          </a:p>
        </p:txBody>
      </p:sp>
      <p:pic>
        <p:nvPicPr>
          <p:cNvPr id="35843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31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36867" name="Immagin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474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93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Garamond</vt:lpstr>
      <vt:lpstr>Tahoma</vt:lpstr>
      <vt:lpstr>Times New Roman</vt:lpstr>
      <vt:lpstr>Tema di Office</vt:lpstr>
      <vt:lpstr>I modelli di  localizzazione industriale</vt:lpstr>
      <vt:lpstr>I costi di trasporto nel modello di Weber  Weber conclude che i costi di trasporto sono l’elemento principale nel determinare la localizzazione.  In altre parole, la localizzazione ottimale si troverà laddove sono più contenuti i costi di trasporto delle materie prime verso la fabbrica e dei beni finiti verso il mercato. </vt:lpstr>
      <vt:lpstr>Assunti di base nel modello di Weber  - pianura uniforme o isotropica;  - unico mercato;  - materie prime provenienti da luoghi diversi;  - manodopera disponibile in maniera illimitata ma immobile;  - i percorsi di trasporto ottimizzano la via più breve.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La curva spazio-costo dello Smith:  dal punto di minimo all’area di profitto  </vt:lpstr>
      <vt:lpstr>Presentazione standard di PowerPoint</vt:lpstr>
      <vt:lpstr>L’isodapana critica di Weber</vt:lpstr>
      <vt:lpstr>L’isodapana critica di Weber</vt:lpstr>
      <vt:lpstr>Le economie di agglomerazione e la scelta localizzativa</vt:lpstr>
      <vt:lpstr>Presentazione standard di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modelli di  localizzazione industriale</dc:title>
  <dc:creator>M_FUSCHI</dc:creator>
  <cp:lastModifiedBy>M_FUSCHI</cp:lastModifiedBy>
  <cp:revision>2</cp:revision>
  <dcterms:created xsi:type="dcterms:W3CDTF">2017-11-16T15:47:19Z</dcterms:created>
  <dcterms:modified xsi:type="dcterms:W3CDTF">2017-11-16T15:54:51Z</dcterms:modified>
</cp:coreProperties>
</file>